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67" r:id="rId4"/>
    <p:sldId id="273" r:id="rId5"/>
    <p:sldId id="277" r:id="rId6"/>
    <p:sldId id="278" r:id="rId7"/>
    <p:sldId id="276" r:id="rId8"/>
    <p:sldId id="286" r:id="rId9"/>
    <p:sldId id="296" r:id="rId10"/>
    <p:sldId id="275" r:id="rId11"/>
    <p:sldId id="274" r:id="rId12"/>
    <p:sldId id="272" r:id="rId13"/>
    <p:sldId id="268" r:id="rId14"/>
    <p:sldId id="269" r:id="rId15"/>
    <p:sldId id="308" r:id="rId16"/>
    <p:sldId id="309" r:id="rId17"/>
    <p:sldId id="270" r:id="rId18"/>
    <p:sldId id="306" r:id="rId19"/>
    <p:sldId id="282" r:id="rId20"/>
    <p:sldId id="310" r:id="rId21"/>
    <p:sldId id="307" r:id="rId22"/>
    <p:sldId id="291" r:id="rId23"/>
    <p:sldId id="293" r:id="rId24"/>
    <p:sldId id="311" r:id="rId25"/>
    <p:sldId id="321" r:id="rId26"/>
    <p:sldId id="300" r:id="rId27"/>
    <p:sldId id="301" r:id="rId28"/>
    <p:sldId id="290" r:id="rId29"/>
    <p:sldId id="305" r:id="rId30"/>
    <p:sldId id="303" r:id="rId31"/>
    <p:sldId id="302" r:id="rId32"/>
    <p:sldId id="292" r:id="rId33"/>
    <p:sldId id="299" r:id="rId34"/>
    <p:sldId id="294" r:id="rId35"/>
    <p:sldId id="320" r:id="rId36"/>
    <p:sldId id="313" r:id="rId37"/>
    <p:sldId id="281" r:id="rId38"/>
    <p:sldId id="314" r:id="rId39"/>
    <p:sldId id="289" r:id="rId40"/>
    <p:sldId id="312" r:id="rId41"/>
    <p:sldId id="283" r:id="rId42"/>
    <p:sldId id="315" r:id="rId43"/>
    <p:sldId id="316" r:id="rId44"/>
    <p:sldId id="317" r:id="rId45"/>
    <p:sldId id="31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70C0"/>
    <a:srgbClr val="DAB000"/>
    <a:srgbClr val="FFCC00"/>
    <a:srgbClr val="FCD605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62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 고령층 서울시민의 디지털 기술 이용 역량 </a:t>
            </a:r>
            <a:endParaRPr lang="en-US" altLang="ko-KR" sz="1862" b="0" i="0" u="none" strike="noStrike" baseline="0" dirty="0">
              <a:solidFill>
                <a:schemeClr val="tx1"/>
              </a:solidFill>
              <a:effectLst/>
              <a:ea typeface="Tmon몬소리 Black" panose="02000A03000000000000"/>
            </a:endParaRPr>
          </a:p>
          <a:p>
            <a:pPr>
              <a:defRPr/>
            </a:pP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(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출처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: 2021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)</a:t>
            </a:r>
            <a:endParaRPr lang="en-US" altLang="ko-KR" sz="1200" dirty="0">
              <a:solidFill>
                <a:schemeClr val="tx1"/>
              </a:solidFill>
              <a:ea typeface="Tmon몬소리 Black" panose="02000A0300000000000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CD60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16-4AE5-A9EA-3A379FA8114B}"/>
              </c:ext>
            </c:extLst>
          </c:dPt>
          <c:cat>
            <c:strRef>
              <c:f>Sheet1!$A$2:$A$7</c:f>
              <c:strCache>
                <c:ptCount val="6"/>
                <c:pt idx="0">
                  <c:v>서울시민 평균</c:v>
                </c:pt>
                <c:pt idx="1">
                  <c:v>상품서비스 구매</c:v>
                </c:pt>
                <c:pt idx="2">
                  <c:v>배달 음식 주문</c:v>
                </c:pt>
                <c:pt idx="3">
                  <c:v>결제 수단 이용</c:v>
                </c:pt>
                <c:pt idx="4">
                  <c:v>예매 예약</c:v>
                </c:pt>
                <c:pt idx="5">
                  <c:v>공공서비스 이용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64</c:v>
                </c:pt>
                <c:pt idx="1">
                  <c:v>39</c:v>
                </c:pt>
                <c:pt idx="2">
                  <c:v>38</c:v>
                </c:pt>
                <c:pt idx="3">
                  <c:v>37</c:v>
                </c:pt>
                <c:pt idx="4">
                  <c:v>36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6-4AE5-A9EA-3A379FA81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326704"/>
        <c:axId val="155326224"/>
      </c:barChart>
      <c:catAx>
        <c:axId val="15532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224"/>
        <c:crosses val="autoZero"/>
        <c:auto val="1"/>
        <c:lblAlgn val="ctr"/>
        <c:lblOffset val="100"/>
        <c:noMultiLvlLbl val="0"/>
      </c:catAx>
      <c:valAx>
        <c:axId val="15532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F-4CA1-8415-945D77121878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BF-4CA1-8415-945D771218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9BF-4CA1-8415-945D77121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BF-4CA1-8415-945D77121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F-4CA1-8415-945D7712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F-4CA1-8415-945D77121878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BF-4CA1-8415-945D771218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9BF-4CA1-8415-945D77121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BF-4CA1-8415-945D77121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F-4CA1-8415-945D7712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59344"/>
        <c:axId val="413662704"/>
      </c:barChart>
      <c:catAx>
        <c:axId val="41365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662704"/>
        <c:crosses val="autoZero"/>
        <c:auto val="1"/>
        <c:lblAlgn val="ctr"/>
        <c:lblOffset val="100"/>
        <c:noMultiLvlLbl val="0"/>
      </c:catAx>
      <c:valAx>
        <c:axId val="41366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3659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5D0B7-7A34-4141-B619-565ABA090E9F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12971-9D19-46DF-A362-DC3D4B331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99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86D9-C68F-72D9-7B37-5E516AE7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D27BF6-7901-D632-FBF3-5E0EAFBE1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6EFDC-6E78-9298-D126-57895FAC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F4C5-6269-4C3F-B51F-7386A52539DC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0D3A2-5475-F0D9-C993-A48398CC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59E66-03B3-8913-FD0B-835639A4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5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9AA0A-D1B0-87BA-4AC7-13562B73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CEB7A-6308-2E76-E2A9-B1E401628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15087-028B-C5B9-59DE-4F629124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A06E-3227-49AB-8D0B-E84DEA0BB318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7BC26-AE24-DB1A-76E5-5EADADFF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6CA6B4-D633-7F2E-72A3-FA7DC306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3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5BA7FE-43F9-2493-2F33-244D08FA8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28D48-961F-2A99-EBE8-0BEA2710E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A3477-7082-0117-7418-CA7395E6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667-8EF0-43A3-80D1-93E9C8BB143F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8320-C218-B9C9-584D-4CBE0CE7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1C48B-76BB-8C37-C93F-060C79C6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9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8857F-B589-BAB4-FD5A-38AAB69B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AEEDE-F597-C3CF-A67C-EE47FEDC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8A88BF-F8DF-52DC-41E5-B4D48ABD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D81C-923D-43EE-AEA5-03B928F85CBF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A14F6-EDCF-3EA3-249E-C8D0E44E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5EC92-339E-5617-7A56-72D2F7F8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92E4502F-B8E7-4331-8A3A-85CB07892E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83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6F6B5-8529-8895-8800-A51E4FAE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61E58-03AE-4F35-29AD-9C5C4F55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E2A0E-F624-5CA3-4AEB-7FBA446D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BFC9-CDAA-434B-9A56-70807BE6AA08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D66B-C8F0-D82F-099E-48DBBE98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4B361-C77D-157A-B5D4-C2C7F41A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1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1C202-AFC5-70DC-CBB3-0EC6D4B0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A461A-55E7-1CA9-1FEF-1BBEB9F25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0BFCB-1EAE-B165-605E-2958CBDE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BD06E-9850-639C-8B7B-FECEC21D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44C98-5749-42E1-82AC-F658A5D02777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3A20F-84E9-CD09-62CB-7277D99C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EC681-3FCC-B51B-BEFF-16BE84C9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C381A-129B-7D10-D515-BBD72813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23BDD-F9AE-5FA3-DC59-48BA7D516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E82B1F-234C-3510-4477-EFCAB61E1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FEEA4E-CF04-055D-FA5B-C9AF794F3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BB3FBC-A6C5-BDA5-67A0-F2919AE5E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4A7339-1F07-D155-B6C0-7ECFC423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1E902-E456-4604-9858-7F46DC518653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952A53-EC99-D058-E83E-2133ADF4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B7D22C-20E8-C935-7395-193D1095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2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0282D-FA16-E10C-FF9C-31873662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039891-5683-A770-36E9-11839E35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0EBE3-9554-4980-A510-EAD6402CB307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EE87AF-7C7A-BB16-23EE-5C14FDC3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52CD8-9E4C-AAA2-82F8-FFC2850D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9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D02435-9805-7D4A-AF76-40AC042A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B982-C288-4B38-89A0-0AD9DF6C8EA0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DE3876-DF3A-1C2F-154A-B7F4ABFF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64BBA-4039-92A1-2828-F2A3BF22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9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8215E-5E64-9190-180B-EA14C2CE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FD5F7-D4D8-3B42-C20E-7E6C7E41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5880B-5794-CC0A-D11C-90E28D29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BEE4C-A3B1-C7A7-E656-14277EF1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8BB4-2EA0-46FD-85B2-6F4BB242C244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E5B1B8-6A6B-A4C2-E210-588152B4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6C758-664A-8F3E-C033-32E80E54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4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4952A-42CE-5570-F643-FDCDC36E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BD763B-AED9-9908-BD04-9B06B62A5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F92FD7-6CF7-5460-B532-C3E4A4B05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72487-30E9-51F1-5082-3A229641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9F078-0D41-4D4B-AA8B-9D77DB91A000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EDD8A5-EA22-72F2-5035-A82D535F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60F08-6904-3559-CDD4-EDFDDF2F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6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2B99D1-CB4C-635D-BDC9-AB25FAD7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4871CD-A377-67E6-F00C-92DF3B04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2EF25-A52E-97A1-2AFB-3F96D0DC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8A95F-E38D-4717-B017-47F9AEEB0BB8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44AE2-4171-2FFD-DC84-9534A1F44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D1AF-96E6-C8D1-CC41-72C3B8402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9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wav"/><Relationship Id="rId11" Type="http://schemas.openxmlformats.org/officeDocument/2006/relationships/image" Target="../media/image14.png"/><Relationship Id="rId5" Type="http://schemas.microsoft.com/office/2007/relationships/media" Target="../media/media3.wav"/><Relationship Id="rId10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jpeg"/><Relationship Id="rId10" Type="http://schemas.openxmlformats.org/officeDocument/2006/relationships/image" Target="../media/image33.png"/><Relationship Id="rId4" Type="http://schemas.openxmlformats.org/officeDocument/2006/relationships/image" Target="../media/image28.jpe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7.mp4"/><Relationship Id="rId7" Type="http://schemas.openxmlformats.org/officeDocument/2006/relationships/image" Target="../media/image5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video" Target="../media/media8.mp4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gazine.hankyung.com/job-joy/article/202212082113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192.168.11.68:8000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03458-4218-ECBE-949D-6761148A666D}"/>
              </a:ext>
            </a:extLst>
          </p:cNvPr>
          <p:cNvSpPr txBox="1"/>
          <p:nvPr/>
        </p:nvSpPr>
        <p:spPr>
          <a:xfrm>
            <a:off x="-354564" y="1958762"/>
            <a:ext cx="6857331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000" b="1" kern="0" dirty="0" err="1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알파코</a:t>
            </a:r>
            <a:r>
              <a:rPr lang="ko-KR" altLang="en-US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en-US" altLang="ko-KR" sz="3000" b="1" kern="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8AD69B-C4A4-5998-DE79-6EF8CB9EE87F}"/>
              </a:ext>
            </a:extLst>
          </p:cNvPr>
          <p:cNvGrpSpPr/>
          <p:nvPr/>
        </p:nvGrpSpPr>
        <p:grpSpPr>
          <a:xfrm>
            <a:off x="6300429" y="3869086"/>
            <a:ext cx="3914808" cy="447371"/>
            <a:chOff x="6300429" y="3866638"/>
            <a:chExt cx="3914808" cy="44737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98542-5E04-EE53-27DB-833444BFB842}"/>
                </a:ext>
              </a:extLst>
            </p:cNvPr>
            <p:cNvSpPr/>
            <p:nvPr/>
          </p:nvSpPr>
          <p:spPr>
            <a:xfrm>
              <a:off x="6300429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김도현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372C51-5080-A208-CF7F-84906185DC8E}"/>
                </a:ext>
              </a:extLst>
            </p:cNvPr>
            <p:cNvSpPr/>
            <p:nvPr/>
          </p:nvSpPr>
          <p:spPr>
            <a:xfrm>
              <a:off x="7279131" y="3866638"/>
              <a:ext cx="978702" cy="4473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srgbClr val="FCD60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노아윤</a:t>
              </a:r>
              <a:endParaRPr lang="ko-KR" altLang="en-US" b="1" dirty="0">
                <a:ln w="19050">
                  <a:noFill/>
                </a:ln>
                <a:solidFill>
                  <a:srgbClr val="FCD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C70E46-2000-1891-8349-8C0C4D136611}"/>
                </a:ext>
              </a:extLst>
            </p:cNvPr>
            <p:cNvSpPr/>
            <p:nvPr/>
          </p:nvSpPr>
          <p:spPr>
            <a:xfrm>
              <a:off x="8257833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송기훈</a:t>
              </a:r>
              <a:endParaRPr lang="en-US" altLang="ko-KR" b="1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09DA07-D4E7-C09B-C613-93FF31B02DD8}"/>
                </a:ext>
              </a:extLst>
            </p:cNvPr>
            <p:cNvSpPr/>
            <p:nvPr/>
          </p:nvSpPr>
          <p:spPr>
            <a:xfrm>
              <a:off x="9236535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황민규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848732" y="2543200"/>
            <a:ext cx="8637424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 </a:t>
            </a:r>
            <a:r>
              <a:rPr lang="en-US" altLang="ko-KR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</a:t>
            </a:r>
            <a:r>
              <a:rPr lang="ko-KR" altLang="en-US" sz="8000" b="1" kern="0" dirty="0" err="1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챗봇</a:t>
            </a:r>
            <a:endParaRPr lang="en-US" altLang="ko-KR" sz="8000" b="1" kern="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0D8C31E-7399-97E2-4227-D4E546051786}"/>
              </a:ext>
            </a:extLst>
          </p:cNvPr>
          <p:cNvCxnSpPr>
            <a:cxnSpLocks/>
          </p:cNvCxnSpPr>
          <p:nvPr/>
        </p:nvCxnSpPr>
        <p:spPr>
          <a:xfrm>
            <a:off x="4493854" y="386663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412012-E890-861D-842D-F6EAF7DE7232}"/>
              </a:ext>
            </a:extLst>
          </p:cNvPr>
          <p:cNvCxnSpPr>
            <a:cxnSpLocks/>
          </p:cNvCxnSpPr>
          <p:nvPr/>
        </p:nvCxnSpPr>
        <p:spPr>
          <a:xfrm>
            <a:off x="2131845" y="251275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144919-3CF7-1D1F-91BA-BD75AB9DF24C}"/>
              </a:ext>
            </a:extLst>
          </p:cNvPr>
          <p:cNvGrpSpPr/>
          <p:nvPr/>
        </p:nvGrpSpPr>
        <p:grpSpPr>
          <a:xfrm>
            <a:off x="9401319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D5F6E9AA-17AD-3C3A-69C6-59B8A85369E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DAD16F57-925A-659B-D26B-1C2006F09A87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3" name="표 45">
            <a:extLst>
              <a:ext uri="{FF2B5EF4-FFF2-40B4-BE49-F238E27FC236}">
                <a16:creationId xmlns:a16="http://schemas.microsoft.com/office/drawing/2014/main" id="{561F1C06-8723-B3D7-6B0A-C21FF1387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117811"/>
              </p:ext>
            </p:extLst>
          </p:nvPr>
        </p:nvGraphicFramePr>
        <p:xfrm>
          <a:off x="1569402" y="1509055"/>
          <a:ext cx="9249120" cy="4690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520">
                  <a:extLst>
                    <a:ext uri="{9D8B030D-6E8A-4147-A177-3AD203B41FA5}">
                      <a16:colId xmlns:a16="http://schemas.microsoft.com/office/drawing/2014/main" val="2934050938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117555955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670796116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663381480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1712934347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408137464"/>
                    </a:ext>
                  </a:extLst>
                </a:gridCol>
              </a:tblGrid>
              <a:tr h="75931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996191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AWS</a:t>
                      </a:r>
                      <a:endParaRPr lang="ko-KR" altLang="en-US" sz="1600" b="1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AMD- EPYC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7R32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A10G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(24G)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51215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Kaggle</a:t>
                      </a:r>
                      <a:endParaRPr lang="ko-KR" altLang="en-US" sz="1600" b="1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(16G)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973018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Colab</a:t>
                      </a:r>
                      <a:r>
                        <a:rPr lang="en-US" altLang="ko-KR" sz="1600" b="1" dirty="0"/>
                        <a:t> + </a:t>
                      </a:r>
                      <a:endParaRPr lang="ko-KR" altLang="en-US" sz="1600" b="1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80G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(40G)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Inference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733086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Local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I5-13600k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RXT 3070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(8G)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Window 11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611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A9574-B7E5-4C7B-136C-C8F09798E06D}"/>
              </a:ext>
            </a:extLst>
          </p:cNvPr>
          <p:cNvSpPr txBox="1"/>
          <p:nvPr/>
        </p:nvSpPr>
        <p:spPr>
          <a:xfrm>
            <a:off x="1569402" y="1064140"/>
            <a:ext cx="506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개발환경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93C61F-B393-B011-66DF-23AE971A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5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65C81D-5F75-7A34-7A4E-DFC3DAF95E04}"/>
              </a:ext>
            </a:extLst>
          </p:cNvPr>
          <p:cNvGrpSpPr/>
          <p:nvPr/>
        </p:nvGrpSpPr>
        <p:grpSpPr>
          <a:xfrm>
            <a:off x="10329396" y="98816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EA7A1B7D-9EA9-CF7D-E47E-B3451D2D933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5D45FDA-3680-E432-F9C3-CDB7D61F26B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5A8231D-BDCE-42A6-683E-4BD185C81D3E}"/>
              </a:ext>
            </a:extLst>
          </p:cNvPr>
          <p:cNvCxnSpPr>
            <a:cxnSpLocks/>
            <a:stCxn id="1118" idx="2"/>
            <a:endCxn id="1071" idx="1"/>
          </p:cNvCxnSpPr>
          <p:nvPr/>
        </p:nvCxnSpPr>
        <p:spPr>
          <a:xfrm rot="5400000">
            <a:off x="4271370" y="-641050"/>
            <a:ext cx="1845998" cy="7770269"/>
          </a:xfrm>
          <a:prstGeom prst="bentConnector4">
            <a:avLst>
              <a:gd name="adj1" fmla="val 38784"/>
              <a:gd name="adj2" fmla="val 1029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D4AC35B0-A9FD-4298-4BAF-56EA7E4ADA59}"/>
              </a:ext>
            </a:extLst>
          </p:cNvPr>
          <p:cNvGrpSpPr/>
          <p:nvPr/>
        </p:nvGrpSpPr>
        <p:grpSpPr>
          <a:xfrm>
            <a:off x="1173302" y="3753007"/>
            <a:ext cx="1185103" cy="828152"/>
            <a:chOff x="2602945" y="4384355"/>
            <a:chExt cx="906221" cy="636097"/>
          </a:xfrm>
        </p:grpSpPr>
        <p:sp>
          <p:nvSpPr>
            <p:cNvPr id="1071" name="순서도: 처리 1070">
              <a:extLst>
                <a:ext uri="{FF2B5EF4-FFF2-40B4-BE49-F238E27FC236}">
                  <a16:creationId xmlns:a16="http://schemas.microsoft.com/office/drawing/2014/main" id="{4B1A6582-C208-C06C-DD65-31D4521E684F}"/>
                </a:ext>
              </a:extLst>
            </p:cNvPr>
            <p:cNvSpPr/>
            <p:nvPr/>
          </p:nvSpPr>
          <p:spPr>
            <a:xfrm>
              <a:off x="2706889" y="438435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74C275A5-5851-AC0A-3222-69A3DE8F2FA8}"/>
                </a:ext>
              </a:extLst>
            </p:cNvPr>
            <p:cNvSpPr txBox="1"/>
            <p:nvPr/>
          </p:nvSpPr>
          <p:spPr>
            <a:xfrm>
              <a:off x="2602945" y="4465393"/>
              <a:ext cx="906221" cy="496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Chat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Bot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49E3A90-7311-5DDE-C849-264BBF94C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967" y="1390670"/>
            <a:ext cx="934570" cy="930415"/>
          </a:xfrm>
          <a:prstGeom prst="rect">
            <a:avLst/>
          </a:prstGeom>
        </p:spPr>
      </p:pic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D8CC8F5E-4AD8-F874-A093-C9C68FA37EA3}"/>
              </a:ext>
            </a:extLst>
          </p:cNvPr>
          <p:cNvCxnSpPr>
            <a:cxnSpLocks/>
            <a:stCxn id="19" idx="3"/>
            <a:endCxn id="1093" idx="1"/>
          </p:cNvCxnSpPr>
          <p:nvPr/>
        </p:nvCxnSpPr>
        <p:spPr>
          <a:xfrm>
            <a:off x="1816537" y="1855878"/>
            <a:ext cx="1083737" cy="1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3" name="그림 1092">
            <a:extLst>
              <a:ext uri="{FF2B5EF4-FFF2-40B4-BE49-F238E27FC236}">
                <a16:creationId xmlns:a16="http://schemas.microsoft.com/office/drawing/2014/main" id="{67DC9B42-05C2-1BF2-E8D8-3CEBA16B2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274" y="1576381"/>
            <a:ext cx="2005434" cy="584775"/>
          </a:xfrm>
          <a:prstGeom prst="rect">
            <a:avLst/>
          </a:prstGeom>
        </p:spPr>
      </p:pic>
      <p:cxnSp>
        <p:nvCxnSpPr>
          <p:cNvPr id="1106" name="직선 화살표 연결선 1105">
            <a:extLst>
              <a:ext uri="{FF2B5EF4-FFF2-40B4-BE49-F238E27FC236}">
                <a16:creationId xmlns:a16="http://schemas.microsoft.com/office/drawing/2014/main" id="{8B06EB32-86B9-9E9B-D282-6D0792B18878}"/>
              </a:ext>
            </a:extLst>
          </p:cNvPr>
          <p:cNvCxnSpPr>
            <a:cxnSpLocks/>
            <a:stCxn id="1093" idx="3"/>
            <a:endCxn id="1118" idx="1"/>
          </p:cNvCxnSpPr>
          <p:nvPr/>
        </p:nvCxnSpPr>
        <p:spPr>
          <a:xfrm>
            <a:off x="4905708" y="1868769"/>
            <a:ext cx="3567534" cy="22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7" name="그림 1116">
            <a:extLst>
              <a:ext uri="{FF2B5EF4-FFF2-40B4-BE49-F238E27FC236}">
                <a16:creationId xmlns:a16="http://schemas.microsoft.com/office/drawing/2014/main" id="{3CB7BEB4-2062-2F8F-2681-BE03E0A6DC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5898" y="1023993"/>
            <a:ext cx="3464279" cy="342622"/>
          </a:xfrm>
          <a:prstGeom prst="rect">
            <a:avLst/>
          </a:prstGeom>
        </p:spPr>
      </p:pic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70751D6B-0C63-AE1A-605C-9978E180D7BB}"/>
              </a:ext>
            </a:extLst>
          </p:cNvPr>
          <p:cNvGrpSpPr/>
          <p:nvPr/>
        </p:nvGrpSpPr>
        <p:grpSpPr>
          <a:xfrm>
            <a:off x="8177826" y="1460819"/>
            <a:ext cx="1767206" cy="860266"/>
            <a:chOff x="5828180" y="1434977"/>
            <a:chExt cx="1767206" cy="860266"/>
          </a:xfrm>
        </p:grpSpPr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EE2EBAB7-5603-8C77-4F75-024E13D37F40}"/>
                </a:ext>
              </a:extLst>
            </p:cNvPr>
            <p:cNvSpPr/>
            <p:nvPr/>
          </p:nvSpPr>
          <p:spPr>
            <a:xfrm>
              <a:off x="6123596" y="1434977"/>
              <a:ext cx="1212521" cy="860266"/>
            </a:xfrm>
            <a:prstGeom prst="rect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29371E85-5015-991A-FCD5-D6B71638C456}"/>
                </a:ext>
              </a:extLst>
            </p:cNvPr>
            <p:cNvSpPr txBox="1"/>
            <p:nvPr/>
          </p:nvSpPr>
          <p:spPr>
            <a:xfrm>
              <a:off x="5828180" y="1533311"/>
              <a:ext cx="1767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ea typeface="Tmon몬소리 Black" panose="02000A03000000000000"/>
                </a:rPr>
                <a:t>Toxic</a:t>
              </a:r>
            </a:p>
            <a:p>
              <a:pPr algn="ctr"/>
              <a:r>
                <a:rPr lang="en-US" altLang="ko-KR" b="1" dirty="0">
                  <a:ea typeface="Tmon몬소리 Black" panose="02000A03000000000000"/>
                </a:rPr>
                <a:t>Check</a:t>
              </a:r>
              <a:endParaRPr lang="ko-KR" altLang="en-US" b="1" dirty="0">
                <a:ea typeface="Tmon몬소리 Black" panose="02000A03000000000000"/>
              </a:endParaRPr>
            </a:p>
          </p:txBody>
        </p:sp>
      </p:grp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FEC1AE11-67B0-7486-EC8F-9AA8EADF8921}"/>
              </a:ext>
            </a:extLst>
          </p:cNvPr>
          <p:cNvSpPr/>
          <p:nvPr/>
        </p:nvSpPr>
        <p:spPr>
          <a:xfrm>
            <a:off x="3756388" y="2841862"/>
            <a:ext cx="5929376" cy="255531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D6CF9825-A064-BEEE-886D-062AEDE6C23A}"/>
              </a:ext>
            </a:extLst>
          </p:cNvPr>
          <p:cNvGrpSpPr/>
          <p:nvPr/>
        </p:nvGrpSpPr>
        <p:grpSpPr>
          <a:xfrm>
            <a:off x="4098405" y="3737150"/>
            <a:ext cx="1185103" cy="828152"/>
            <a:chOff x="2607245" y="4126015"/>
            <a:chExt cx="906221" cy="636097"/>
          </a:xfrm>
        </p:grpSpPr>
        <p:sp>
          <p:nvSpPr>
            <p:cNvPr id="1148" name="순서도: 처리 1147">
              <a:extLst>
                <a:ext uri="{FF2B5EF4-FFF2-40B4-BE49-F238E27FC236}">
                  <a16:creationId xmlns:a16="http://schemas.microsoft.com/office/drawing/2014/main" id="{64095A34-E10D-79A7-E9A0-2DB77304CBD4}"/>
                </a:ext>
              </a:extLst>
            </p:cNvPr>
            <p:cNvSpPr/>
            <p:nvPr/>
          </p:nvSpPr>
          <p:spPr>
            <a:xfrm>
              <a:off x="2706889" y="412601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97B9EB5C-F2D3-F8C7-FC27-9B2843D1BF96}"/>
                </a:ext>
              </a:extLst>
            </p:cNvPr>
            <p:cNvSpPr txBox="1"/>
            <p:nvPr/>
          </p:nvSpPr>
          <p:spPr>
            <a:xfrm>
              <a:off x="2607245" y="4306737"/>
              <a:ext cx="906221" cy="28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TTS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50" name="직선 화살표 연결선 1149">
            <a:extLst>
              <a:ext uri="{FF2B5EF4-FFF2-40B4-BE49-F238E27FC236}">
                <a16:creationId xmlns:a16="http://schemas.microsoft.com/office/drawing/2014/main" id="{06DD96FD-776A-14F1-0118-72F4A72F05C4}"/>
              </a:ext>
            </a:extLst>
          </p:cNvPr>
          <p:cNvCxnSpPr>
            <a:cxnSpLocks/>
            <a:stCxn id="1071" idx="3"/>
            <a:endCxn id="1148" idx="1"/>
          </p:cNvCxnSpPr>
          <p:nvPr/>
        </p:nvCxnSpPr>
        <p:spPr>
          <a:xfrm flipV="1">
            <a:off x="2243804" y="4151226"/>
            <a:ext cx="1984910" cy="15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0" name="그림 1159">
            <a:extLst>
              <a:ext uri="{FF2B5EF4-FFF2-40B4-BE49-F238E27FC236}">
                <a16:creationId xmlns:a16="http://schemas.microsoft.com/office/drawing/2014/main" id="{D94FA0B1-04AE-5E26-4074-F5962B15A9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642" y="5134207"/>
            <a:ext cx="1578934" cy="1578934"/>
          </a:xfrm>
          <a:prstGeom prst="rect">
            <a:avLst/>
          </a:prstGeom>
        </p:spPr>
      </p:pic>
      <p:cxnSp>
        <p:nvCxnSpPr>
          <p:cNvPr id="1161" name="직선 화살표 연결선 1160">
            <a:extLst>
              <a:ext uri="{FF2B5EF4-FFF2-40B4-BE49-F238E27FC236}">
                <a16:creationId xmlns:a16="http://schemas.microsoft.com/office/drawing/2014/main" id="{37442B18-9251-75B7-688B-9FB548FF318C}"/>
              </a:ext>
            </a:extLst>
          </p:cNvPr>
          <p:cNvCxnSpPr>
            <a:cxnSpLocks/>
            <a:stCxn id="1148" idx="3"/>
            <a:endCxn id="1178" idx="1"/>
          </p:cNvCxnSpPr>
          <p:nvPr/>
        </p:nvCxnSpPr>
        <p:spPr>
          <a:xfrm flipV="1">
            <a:off x="5163284" y="4141988"/>
            <a:ext cx="2352403" cy="9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3" name="순서도: 논리합 1172">
            <a:extLst>
              <a:ext uri="{FF2B5EF4-FFF2-40B4-BE49-F238E27FC236}">
                <a16:creationId xmlns:a16="http://schemas.microsoft.com/office/drawing/2014/main" id="{676E728A-26F0-9458-92D3-D6909C2AB76B}"/>
              </a:ext>
            </a:extLst>
          </p:cNvPr>
          <p:cNvSpPr/>
          <p:nvPr/>
        </p:nvSpPr>
        <p:spPr>
          <a:xfrm>
            <a:off x="6385788" y="3994961"/>
            <a:ext cx="288641" cy="288641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5" name="직선 연결선 1174">
            <a:extLst>
              <a:ext uri="{FF2B5EF4-FFF2-40B4-BE49-F238E27FC236}">
                <a16:creationId xmlns:a16="http://schemas.microsoft.com/office/drawing/2014/main" id="{0F428CD3-2BF3-E321-4460-2A479A187A56}"/>
              </a:ext>
            </a:extLst>
          </p:cNvPr>
          <p:cNvCxnSpPr>
            <a:cxnSpLocks/>
            <a:stCxn id="1160" idx="0"/>
            <a:endCxn id="1173" idx="4"/>
          </p:cNvCxnSpPr>
          <p:nvPr/>
        </p:nvCxnSpPr>
        <p:spPr>
          <a:xfrm flipV="1">
            <a:off x="6530109" y="4283602"/>
            <a:ext cx="0" cy="850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0B2034C-50A7-547B-F352-740303A5C6A6}"/>
              </a:ext>
            </a:extLst>
          </p:cNvPr>
          <p:cNvGrpSpPr/>
          <p:nvPr/>
        </p:nvGrpSpPr>
        <p:grpSpPr>
          <a:xfrm>
            <a:off x="7237179" y="3682989"/>
            <a:ext cx="2237059" cy="918006"/>
            <a:chOff x="2594067" y="4126014"/>
            <a:chExt cx="906221" cy="636097"/>
          </a:xfrm>
        </p:grpSpPr>
        <p:sp>
          <p:nvSpPr>
            <p:cNvPr id="1178" name="순서도: 처리 1177">
              <a:extLst>
                <a:ext uri="{FF2B5EF4-FFF2-40B4-BE49-F238E27FC236}">
                  <a16:creationId xmlns:a16="http://schemas.microsoft.com/office/drawing/2014/main" id="{95676E85-496E-180D-EF88-4BA4FAF8D403}"/>
                </a:ext>
              </a:extLst>
            </p:cNvPr>
            <p:cNvSpPr/>
            <p:nvPr/>
          </p:nvSpPr>
          <p:spPr>
            <a:xfrm>
              <a:off x="2706889" y="4126014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7674556C-5442-9B55-7FB5-0EE111A65075}"/>
                </a:ext>
              </a:extLst>
            </p:cNvPr>
            <p:cNvSpPr txBox="1"/>
            <p:nvPr/>
          </p:nvSpPr>
          <p:spPr>
            <a:xfrm>
              <a:off x="2594067" y="4203334"/>
              <a:ext cx="906221" cy="44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Image Generation 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82" name="직선 화살표 연결선 1181">
            <a:extLst>
              <a:ext uri="{FF2B5EF4-FFF2-40B4-BE49-F238E27FC236}">
                <a16:creationId xmlns:a16="http://schemas.microsoft.com/office/drawing/2014/main" id="{EA654FED-BBDF-2514-BD40-866FE701A12D}"/>
              </a:ext>
            </a:extLst>
          </p:cNvPr>
          <p:cNvCxnSpPr>
            <a:cxnSpLocks/>
            <a:stCxn id="1178" idx="3"/>
          </p:cNvCxnSpPr>
          <p:nvPr/>
        </p:nvCxnSpPr>
        <p:spPr>
          <a:xfrm flipV="1">
            <a:off x="9279827" y="4139281"/>
            <a:ext cx="960078" cy="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TextBox 1185">
            <a:extLst>
              <a:ext uri="{FF2B5EF4-FFF2-40B4-BE49-F238E27FC236}">
                <a16:creationId xmlns:a16="http://schemas.microsoft.com/office/drawing/2014/main" id="{32E47A9D-8689-64F8-D5BA-C720FA054B95}"/>
              </a:ext>
            </a:extLst>
          </p:cNvPr>
          <p:cNvSpPr txBox="1"/>
          <p:nvPr/>
        </p:nvSpPr>
        <p:spPr>
          <a:xfrm>
            <a:off x="5150014" y="244291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현재까지 진행하고 있는 부분 </a:t>
            </a:r>
            <a:r>
              <a:rPr lang="en-US" altLang="ko-KR" b="1" dirty="0">
                <a:ea typeface="Tmon몬소리 Black" panose="02000A03000000000000"/>
              </a:rPr>
              <a:t>! </a:t>
            </a:r>
            <a:endParaRPr lang="ko-KR" altLang="en-US" b="1" dirty="0">
              <a:ea typeface="Tmon몬소리 Black" panose="02000A03000000000000"/>
            </a:endParaRPr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B805F7A7-0F36-0DBA-EE85-64127BF44CED}"/>
              </a:ext>
            </a:extLst>
          </p:cNvPr>
          <p:cNvSpPr/>
          <p:nvPr/>
        </p:nvSpPr>
        <p:spPr>
          <a:xfrm>
            <a:off x="937384" y="3400676"/>
            <a:ext cx="1681767" cy="1538190"/>
          </a:xfrm>
          <a:prstGeom prst="roundRect">
            <a:avLst>
              <a:gd name="adj" fmla="val 31543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CA3E162B-76F6-25A6-0DC2-D085952D7409}"/>
              </a:ext>
            </a:extLst>
          </p:cNvPr>
          <p:cNvSpPr txBox="1"/>
          <p:nvPr/>
        </p:nvSpPr>
        <p:spPr>
          <a:xfrm>
            <a:off x="900629" y="5105362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추후 진행 예정 </a:t>
            </a:r>
          </a:p>
        </p:txBody>
      </p:sp>
      <p:pic>
        <p:nvPicPr>
          <p:cNvPr id="1189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F91A9A30-F0AE-7AC6-D910-EA195D25C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flipH="1">
            <a:off x="10249183" y="3504841"/>
            <a:ext cx="1628514" cy="1628514"/>
          </a:xfrm>
          <a:prstGeom prst="rect">
            <a:avLst/>
          </a:prstGeom>
        </p:spPr>
      </p:pic>
      <p:pic>
        <p:nvPicPr>
          <p:cNvPr id="1191" name="Picture 11">
            <a:extLst>
              <a:ext uri="{FF2B5EF4-FFF2-40B4-BE49-F238E27FC236}">
                <a16:creationId xmlns:a16="http://schemas.microsoft.com/office/drawing/2014/main" id="{3D7182E0-A5AA-3CF4-93C2-2A4DF1E1EB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0178" y="1043130"/>
            <a:ext cx="4347083" cy="1384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실제목소리_질문">
            <a:hlinkClick r:id="" action="ppaction://media"/>
            <a:extLst>
              <a:ext uri="{FF2B5EF4-FFF2-40B4-BE49-F238E27FC236}">
                <a16:creationId xmlns:a16="http://schemas.microsoft.com/office/drawing/2014/main" id="{B36C063D-8322-BF6D-BEDF-535B60F734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5570" y="903307"/>
            <a:ext cx="487363" cy="487363"/>
          </a:xfrm>
          <a:prstGeom prst="rect">
            <a:avLst/>
          </a:prstGeom>
        </p:spPr>
      </p:pic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6FB18774-59EC-93FC-520C-AEEC9988015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89930" y="4645993"/>
            <a:ext cx="487362" cy="48736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39E70F-5FC7-1B65-FF3E-F80F6A75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2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64" fill="hold"/>
                                        <p:tgtEl>
                                          <p:spTgt spid="1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976">
                <p:cTn id="23" fill="hold" display="0">
                  <p:stCondLst>
                    <p:cond delay="indefinite"/>
                  </p:stCondLst>
                </p:cTn>
                <p:tgtEl>
                  <p:spTgt spid="1189"/>
                </p:tgtEl>
              </p:cMediaNode>
            </p:video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7550E5-5EF6-E5CC-7723-6EB88E3FE7D2}"/>
              </a:ext>
            </a:extLst>
          </p:cNvPr>
          <p:cNvGrpSpPr/>
          <p:nvPr/>
        </p:nvGrpSpPr>
        <p:grpSpPr>
          <a:xfrm>
            <a:off x="11374424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B5B8B33C-18BF-0926-3B59-5B00C814821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1CD69A0-0185-AFF5-A41B-6BE1BC994B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08152C4-44C7-7E29-5DF5-98C1BE3C0696}"/>
              </a:ext>
            </a:extLst>
          </p:cNvPr>
          <p:cNvSpPr/>
          <p:nvPr/>
        </p:nvSpPr>
        <p:spPr>
          <a:xfrm>
            <a:off x="775067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0B4C-750A-00B9-1517-49E9DF3FC257}"/>
              </a:ext>
            </a:extLst>
          </p:cNvPr>
          <p:cNvSpPr/>
          <p:nvPr/>
        </p:nvSpPr>
        <p:spPr>
          <a:xfrm>
            <a:off x="858731" y="3694743"/>
            <a:ext cx="285144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고령층의 만족도 상승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고령층들의 디지털 역량이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상승하여 많은 정보와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디지털 사회에서의 경험 가능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ADE0F202-CF26-B48C-8E51-D39809A51AB4}"/>
              </a:ext>
            </a:extLst>
          </p:cNvPr>
          <p:cNvSpPr/>
          <p:nvPr/>
        </p:nvSpPr>
        <p:spPr>
          <a:xfrm>
            <a:off x="4565499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710C55-0C7E-734E-CC0F-3784FA3197C5}"/>
              </a:ext>
            </a:extLst>
          </p:cNvPr>
          <p:cNvSpPr/>
          <p:nvPr/>
        </p:nvSpPr>
        <p:spPr>
          <a:xfrm>
            <a:off x="4670275" y="3717420"/>
            <a:ext cx="285144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 상황 대처 가능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시간대에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대처가 가능하다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BD4B20B-333C-DC70-FFF4-7F71DA94A137}"/>
              </a:ext>
            </a:extLst>
          </p:cNvPr>
          <p:cNvGrpSpPr/>
          <p:nvPr/>
        </p:nvGrpSpPr>
        <p:grpSpPr>
          <a:xfrm>
            <a:off x="8439988" y="1946514"/>
            <a:ext cx="2935113" cy="3380471"/>
            <a:chOff x="775067" y="1946514"/>
            <a:chExt cx="2935113" cy="3380471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CCDC31A-FF6A-56AC-1B1C-2C06FFD9AD87}"/>
                </a:ext>
              </a:extLst>
            </p:cNvPr>
            <p:cNvSpPr/>
            <p:nvPr/>
          </p:nvSpPr>
          <p:spPr>
            <a:xfrm>
              <a:off x="775067" y="1946514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0">
                <a:defRPr/>
              </a:pP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D998F28-7EFF-9DBD-7B59-0F89688BBB5E}"/>
                </a:ext>
              </a:extLst>
            </p:cNvPr>
            <p:cNvSpPr/>
            <p:nvPr/>
          </p:nvSpPr>
          <p:spPr>
            <a:xfrm>
              <a:off x="858731" y="3694743"/>
              <a:ext cx="2851449" cy="1632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 감소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고령층의 능동적인 정보 탐색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공무원의 홍보를 위한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인력 낭비 감소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7EC175B-40A0-3310-3565-F9CC179F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485" y="2256627"/>
              <a:ext cx="1032410" cy="103241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AE26940-194C-54F4-D205-C0D9A207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0437" y="2161034"/>
              <a:ext cx="1109190" cy="1109190"/>
            </a:xfrm>
            <a:prstGeom prst="rect">
              <a:avLst/>
            </a:prstGeom>
          </p:spPr>
        </p:pic>
      </p:grpSp>
      <p:pic>
        <p:nvPicPr>
          <p:cNvPr id="1059" name="그림 1058">
            <a:extLst>
              <a:ext uri="{FF2B5EF4-FFF2-40B4-BE49-F238E27FC236}">
                <a16:creationId xmlns:a16="http://schemas.microsoft.com/office/drawing/2014/main" id="{282163D9-DC21-9A1F-BE85-D23C89C4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32" y="2064784"/>
            <a:ext cx="1457960" cy="1457960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76A69BFE-CAB2-0720-7155-4D775156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08" y="1946514"/>
            <a:ext cx="1652636" cy="1652636"/>
          </a:xfrm>
          <a:prstGeom prst="rect">
            <a:avLst/>
          </a:prstGeom>
        </p:spPr>
      </p:pic>
      <p:pic>
        <p:nvPicPr>
          <p:cNvPr id="1065" name="그림 1064">
            <a:extLst>
              <a:ext uri="{FF2B5EF4-FFF2-40B4-BE49-F238E27FC236}">
                <a16:creationId xmlns:a16="http://schemas.microsoft.com/office/drawing/2014/main" id="{DCAEB19E-FF7B-247C-EDC6-F59BEF5A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715" y="2428239"/>
            <a:ext cx="890867" cy="890867"/>
          </a:xfrm>
          <a:prstGeom prst="rect">
            <a:avLst/>
          </a:prstGeom>
        </p:spPr>
      </p:pic>
      <p:sp>
        <p:nvSpPr>
          <p:cNvPr id="1066" name="직각 삼각형 1065">
            <a:extLst>
              <a:ext uri="{FF2B5EF4-FFF2-40B4-BE49-F238E27FC236}">
                <a16:creationId xmlns:a16="http://schemas.microsoft.com/office/drawing/2014/main" id="{B88B0112-E6F6-837F-68A2-084829085F66}"/>
              </a:ext>
            </a:extLst>
          </p:cNvPr>
          <p:cNvSpPr/>
          <p:nvPr/>
        </p:nvSpPr>
        <p:spPr>
          <a:xfrm flipH="1">
            <a:off x="3237984" y="3210273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7" name="직각 삼각형 1066">
            <a:extLst>
              <a:ext uri="{FF2B5EF4-FFF2-40B4-BE49-F238E27FC236}">
                <a16:creationId xmlns:a16="http://schemas.microsoft.com/office/drawing/2014/main" id="{01104E9A-F513-4AB5-94A0-4EBC7CCB0356}"/>
              </a:ext>
            </a:extLst>
          </p:cNvPr>
          <p:cNvSpPr/>
          <p:nvPr/>
        </p:nvSpPr>
        <p:spPr>
          <a:xfrm flipH="1">
            <a:off x="7031585" y="3204254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8" name="직각 삼각형 1067">
            <a:extLst>
              <a:ext uri="{FF2B5EF4-FFF2-40B4-BE49-F238E27FC236}">
                <a16:creationId xmlns:a16="http://schemas.microsoft.com/office/drawing/2014/main" id="{99313B2A-302F-5A41-52A6-C0BC7B270EE0}"/>
              </a:ext>
            </a:extLst>
          </p:cNvPr>
          <p:cNvSpPr/>
          <p:nvPr/>
        </p:nvSpPr>
        <p:spPr>
          <a:xfrm flipH="1">
            <a:off x="10897768" y="3203897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D51546-8979-32C1-3B44-D5452C7A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DB880D-0712-17A3-F771-F772051B4C65}"/>
              </a:ext>
            </a:extLst>
          </p:cNvPr>
          <p:cNvSpPr/>
          <p:nvPr/>
        </p:nvSpPr>
        <p:spPr>
          <a:xfrm>
            <a:off x="924595" y="4134546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3BED13-10C0-C8E5-90FE-7A1258E5CD31}"/>
              </a:ext>
            </a:extLst>
          </p:cNvPr>
          <p:cNvSpPr/>
          <p:nvPr/>
        </p:nvSpPr>
        <p:spPr>
          <a:xfrm>
            <a:off x="924595" y="3086380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C227229-E76D-8994-AE79-6F0AFCFE3330}"/>
              </a:ext>
            </a:extLst>
          </p:cNvPr>
          <p:cNvSpPr/>
          <p:nvPr/>
        </p:nvSpPr>
        <p:spPr>
          <a:xfrm>
            <a:off x="924595" y="2047084"/>
            <a:ext cx="890831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737FB89-884F-0788-5D4C-6AA57DD08106}"/>
              </a:ext>
            </a:extLst>
          </p:cNvPr>
          <p:cNvSpPr/>
          <p:nvPr/>
        </p:nvSpPr>
        <p:spPr>
          <a:xfrm>
            <a:off x="1993369" y="2043208"/>
            <a:ext cx="9131831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19786A2-3768-2B41-54F1-319F63D7508A}"/>
              </a:ext>
            </a:extLst>
          </p:cNvPr>
          <p:cNvGrpSpPr/>
          <p:nvPr/>
        </p:nvGrpSpPr>
        <p:grpSpPr>
          <a:xfrm>
            <a:off x="1829691" y="2142779"/>
            <a:ext cx="8908311" cy="461643"/>
            <a:chOff x="556151" y="2432024"/>
            <a:chExt cx="10229901" cy="65257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9061256-FA5C-7497-3831-F8313500BF86}"/>
                </a:ext>
              </a:extLst>
            </p:cNvPr>
            <p:cNvSpPr/>
            <p:nvPr/>
          </p:nvSpPr>
          <p:spPr>
            <a:xfrm>
              <a:off x="556151" y="2432024"/>
              <a:ext cx="2013756" cy="64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팀장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C0E39B9-1726-AE3D-E469-71F29A0CBF09}"/>
                </a:ext>
              </a:extLst>
            </p:cNvPr>
            <p:cNvSpPr/>
            <p:nvPr/>
          </p:nvSpPr>
          <p:spPr>
            <a:xfrm>
              <a:off x="2430165" y="2499338"/>
              <a:ext cx="8355887" cy="5852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일정 관리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MIT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Fine-Tuning,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Retrieval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9704221-0520-F3D1-C6F6-45CB4C112ACE}"/>
              </a:ext>
            </a:extLst>
          </p:cNvPr>
          <p:cNvSpPr/>
          <p:nvPr/>
        </p:nvSpPr>
        <p:spPr>
          <a:xfrm>
            <a:off x="1993369" y="1089160"/>
            <a:ext cx="9131831" cy="721356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328952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팀 구성 및 역할</a:t>
            </a:r>
            <a:endParaRPr lang="ko-KR" altLang="en-US" sz="16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03ACC3-CDAF-3462-7619-F6A9B846ED3E}"/>
              </a:ext>
            </a:extLst>
          </p:cNvPr>
          <p:cNvSpPr/>
          <p:nvPr/>
        </p:nvSpPr>
        <p:spPr>
          <a:xfrm>
            <a:off x="-512961" y="1169343"/>
            <a:ext cx="640587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역할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FFD752-A3F2-2484-780B-184FAE54E343}"/>
              </a:ext>
            </a:extLst>
          </p:cNvPr>
          <p:cNvSpPr/>
          <p:nvPr/>
        </p:nvSpPr>
        <p:spPr>
          <a:xfrm>
            <a:off x="4724625" y="1185121"/>
            <a:ext cx="452404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담당 업무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22B4C7-629A-9353-882C-9E96D933DDC9}"/>
              </a:ext>
            </a:extLst>
          </p:cNvPr>
          <p:cNvSpPr/>
          <p:nvPr/>
        </p:nvSpPr>
        <p:spPr>
          <a:xfrm>
            <a:off x="831347" y="2175826"/>
            <a:ext cx="13064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노아윤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E667C6-973F-0295-92A5-0C2032A0D86A}"/>
              </a:ext>
            </a:extLst>
          </p:cNvPr>
          <p:cNvSpPr/>
          <p:nvPr/>
        </p:nvSpPr>
        <p:spPr>
          <a:xfrm>
            <a:off x="825251" y="3217284"/>
            <a:ext cx="130877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김도현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B59AD5-E91D-298A-CEC4-D7EF3ED80289}"/>
              </a:ext>
            </a:extLst>
          </p:cNvPr>
          <p:cNvSpPr/>
          <p:nvPr/>
        </p:nvSpPr>
        <p:spPr>
          <a:xfrm>
            <a:off x="598927" y="4269467"/>
            <a:ext cx="175910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송기훈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DAEB5F4-0CE4-587B-B4F2-891A82526855}"/>
              </a:ext>
            </a:extLst>
          </p:cNvPr>
          <p:cNvSpPr/>
          <p:nvPr/>
        </p:nvSpPr>
        <p:spPr>
          <a:xfrm>
            <a:off x="2049073" y="4127913"/>
            <a:ext cx="9076126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671C3A7-5435-E675-E977-C6CBDA385AD2}"/>
              </a:ext>
            </a:extLst>
          </p:cNvPr>
          <p:cNvSpPr/>
          <p:nvPr/>
        </p:nvSpPr>
        <p:spPr>
          <a:xfrm>
            <a:off x="2008433" y="3081155"/>
            <a:ext cx="9116767" cy="72135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7192E1-3A6A-4EF8-3F6C-54FBF9335A60}"/>
              </a:ext>
            </a:extLst>
          </p:cNvPr>
          <p:cNvSpPr/>
          <p:nvPr/>
        </p:nvSpPr>
        <p:spPr>
          <a:xfrm>
            <a:off x="3513482" y="3037872"/>
            <a:ext cx="835588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 model ( JETS ) Fine-Tuning, MIT Fine-Tuning 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 데이터 수집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∙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가공 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BE2DB-A054-F279-016B-7E792093B560}"/>
              </a:ext>
            </a:extLst>
          </p:cNvPr>
          <p:cNvSpPr/>
          <p:nvPr/>
        </p:nvSpPr>
        <p:spPr>
          <a:xfrm>
            <a:off x="-1391140" y="3191857"/>
            <a:ext cx="810592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팀원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294E40-4CF7-51C9-CC8C-FC9997488BDA}"/>
              </a:ext>
            </a:extLst>
          </p:cNvPr>
          <p:cNvSpPr/>
          <p:nvPr/>
        </p:nvSpPr>
        <p:spPr>
          <a:xfrm>
            <a:off x="3513482" y="4277119"/>
            <a:ext cx="82397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MIT Fine-Tuning 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Whisper Pipeline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구축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AWS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가상환경 구축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81889F-7489-4698-D773-0912372B19F1}"/>
              </a:ext>
            </a:extLst>
          </p:cNvPr>
          <p:cNvSpPr/>
          <p:nvPr/>
        </p:nvSpPr>
        <p:spPr>
          <a:xfrm>
            <a:off x="-1362988" y="4243513"/>
            <a:ext cx="810592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팀원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4F76674-3321-1A90-CB0E-C19F8EE49347}"/>
              </a:ext>
            </a:extLst>
          </p:cNvPr>
          <p:cNvCxnSpPr>
            <a:cxnSpLocks/>
          </p:cNvCxnSpPr>
          <p:nvPr/>
        </p:nvCxnSpPr>
        <p:spPr>
          <a:xfrm>
            <a:off x="3202066" y="1095816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4A28647-EF69-CC69-C3FD-7B519BC8349F}"/>
              </a:ext>
            </a:extLst>
          </p:cNvPr>
          <p:cNvCxnSpPr>
            <a:cxnSpLocks/>
          </p:cNvCxnSpPr>
          <p:nvPr/>
        </p:nvCxnSpPr>
        <p:spPr>
          <a:xfrm>
            <a:off x="3202066" y="2043208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35B4FBF-8A76-CE34-8009-0EA823BB1C0F}"/>
              </a:ext>
            </a:extLst>
          </p:cNvPr>
          <p:cNvCxnSpPr>
            <a:cxnSpLocks/>
          </p:cNvCxnSpPr>
          <p:nvPr/>
        </p:nvCxnSpPr>
        <p:spPr>
          <a:xfrm>
            <a:off x="3202066" y="3081155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7223569-15CD-B146-F2A5-CECBBAF4A6F6}"/>
              </a:ext>
            </a:extLst>
          </p:cNvPr>
          <p:cNvCxnSpPr>
            <a:cxnSpLocks/>
          </p:cNvCxnSpPr>
          <p:nvPr/>
        </p:nvCxnSpPr>
        <p:spPr>
          <a:xfrm>
            <a:off x="3202895" y="4140446"/>
            <a:ext cx="0" cy="71048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488DD5-5E0C-BC25-3033-5E069B26712B}"/>
              </a:ext>
            </a:extLst>
          </p:cNvPr>
          <p:cNvGrpSpPr/>
          <p:nvPr/>
        </p:nvGrpSpPr>
        <p:grpSpPr>
          <a:xfrm>
            <a:off x="624821" y="5109593"/>
            <a:ext cx="11108083" cy="783356"/>
            <a:chOff x="624821" y="5268089"/>
            <a:chExt cx="11108083" cy="78335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378A34B-2FE7-36F3-1064-857B45327815}"/>
                </a:ext>
              </a:extLst>
            </p:cNvPr>
            <p:cNvSpPr/>
            <p:nvPr/>
          </p:nvSpPr>
          <p:spPr>
            <a:xfrm>
              <a:off x="931093" y="5312794"/>
              <a:ext cx="8908311" cy="721356"/>
            </a:xfrm>
            <a:prstGeom prst="roundRect">
              <a:avLst>
                <a:gd name="adj" fmla="val 50000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D33DA96C-5C57-BCD5-55A4-E641816F733B}"/>
                </a:ext>
              </a:extLst>
            </p:cNvPr>
            <p:cNvSpPr/>
            <p:nvPr/>
          </p:nvSpPr>
          <p:spPr>
            <a:xfrm>
              <a:off x="2021408" y="5309158"/>
              <a:ext cx="9103791" cy="72135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6CB47D2-75F0-26FD-C68C-7E3F9A03D660}"/>
                </a:ext>
              </a:extLst>
            </p:cNvPr>
            <p:cNvSpPr/>
            <p:nvPr/>
          </p:nvSpPr>
          <p:spPr>
            <a:xfrm>
              <a:off x="3493162" y="5268089"/>
              <a:ext cx="8239742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Wav2Lip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Fine-Tuning 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TOXIC Pipeline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구축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제작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기획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TTS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생성  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288B687-CD71-0EC8-D45B-7904E9EB0FCE}"/>
                </a:ext>
              </a:extLst>
            </p:cNvPr>
            <p:cNvSpPr/>
            <p:nvPr/>
          </p:nvSpPr>
          <p:spPr>
            <a:xfrm>
              <a:off x="1504373" y="5442690"/>
              <a:ext cx="23205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팀원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DD59EA-D43F-EF43-A85D-255BF7FBF07E}"/>
                </a:ext>
              </a:extLst>
            </p:cNvPr>
            <p:cNvSpPr/>
            <p:nvPr/>
          </p:nvSpPr>
          <p:spPr>
            <a:xfrm>
              <a:off x="624821" y="5439927"/>
              <a:ext cx="1759104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황민규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A37AF46-65EE-AEF8-8BE9-6A3848659BDC}"/>
                </a:ext>
              </a:extLst>
            </p:cNvPr>
            <p:cNvCxnSpPr>
              <a:cxnSpLocks/>
            </p:cNvCxnSpPr>
            <p:nvPr/>
          </p:nvCxnSpPr>
          <p:spPr>
            <a:xfrm>
              <a:off x="3193572" y="5324755"/>
              <a:ext cx="0" cy="710481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0A1F-E702-9DC7-79A8-B378A758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6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54001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절차 및 방법</a:t>
            </a:r>
            <a:endParaRPr lang="ko-KR" altLang="en-US" sz="16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EA84B38-3F0F-EFDE-0066-9F789E895FA4}"/>
              </a:ext>
            </a:extLst>
          </p:cNvPr>
          <p:cNvSpPr/>
          <p:nvPr/>
        </p:nvSpPr>
        <p:spPr>
          <a:xfrm>
            <a:off x="1409113" y="3980167"/>
            <a:ext cx="9312862" cy="12284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A61AE1-4DC2-72BA-1C2A-3166210BD74A}"/>
              </a:ext>
            </a:extLst>
          </p:cNvPr>
          <p:cNvSpPr/>
          <p:nvPr/>
        </p:nvSpPr>
        <p:spPr>
          <a:xfrm>
            <a:off x="2732421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5CD4C34-9795-18A8-651A-AEBD7E32DAD4}"/>
              </a:ext>
            </a:extLst>
          </p:cNvPr>
          <p:cNvSpPr/>
          <p:nvPr/>
        </p:nvSpPr>
        <p:spPr>
          <a:xfrm>
            <a:off x="4270632" y="4684985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자유형 23">
            <a:extLst>
              <a:ext uri="{FF2B5EF4-FFF2-40B4-BE49-F238E27FC236}">
                <a16:creationId xmlns:a16="http://schemas.microsoft.com/office/drawing/2014/main" id="{236A5E38-E418-BBA1-EA8F-8230A25508A2}"/>
              </a:ext>
            </a:extLst>
          </p:cNvPr>
          <p:cNvSpPr>
            <a:spLocks/>
          </p:cNvSpPr>
          <p:nvPr/>
        </p:nvSpPr>
        <p:spPr bwMode="auto">
          <a:xfrm>
            <a:off x="4391666" y="4830463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5CA306-042B-D645-B448-3B98FC7B6121}"/>
              </a:ext>
            </a:extLst>
          </p:cNvPr>
          <p:cNvSpPr/>
          <p:nvPr/>
        </p:nvSpPr>
        <p:spPr>
          <a:xfrm>
            <a:off x="2512663" y="2698961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25178A66-1196-C660-7000-B057B027634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30552" y="282858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778B6-C806-84F0-5ED7-3F7D92DB1C2B}"/>
              </a:ext>
            </a:extLst>
          </p:cNvPr>
          <p:cNvCxnSpPr>
            <a:cxnSpLocks/>
            <a:stCxn id="59" idx="4"/>
            <a:endCxn id="28" idx="0"/>
          </p:cNvCxnSpPr>
          <p:nvPr/>
        </p:nvCxnSpPr>
        <p:spPr>
          <a:xfrm>
            <a:off x="2769681" y="3212997"/>
            <a:ext cx="0" cy="63059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B11E6B4-77F9-EA23-C562-24A8D0D92CB1}"/>
              </a:ext>
            </a:extLst>
          </p:cNvPr>
          <p:cNvSpPr/>
          <p:nvPr/>
        </p:nvSpPr>
        <p:spPr>
          <a:xfrm>
            <a:off x="4487544" y="3862736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783D271-D12D-39A7-FBC0-2E88747C6788}"/>
              </a:ext>
            </a:extLst>
          </p:cNvPr>
          <p:cNvCxnSpPr>
            <a:cxnSpLocks/>
            <a:stCxn id="32" idx="2"/>
            <a:endCxn id="61" idx="0"/>
          </p:cNvCxnSpPr>
          <p:nvPr/>
        </p:nvCxnSpPr>
        <p:spPr>
          <a:xfrm>
            <a:off x="4524804" y="4258736"/>
            <a:ext cx="2846" cy="42624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8212456-419A-E35B-AD86-0A8002B21F23}"/>
              </a:ext>
            </a:extLst>
          </p:cNvPr>
          <p:cNvSpPr/>
          <p:nvPr/>
        </p:nvSpPr>
        <p:spPr>
          <a:xfrm>
            <a:off x="59353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28C59C-A97C-CB17-0960-18EAB2B58475}"/>
              </a:ext>
            </a:extLst>
          </p:cNvPr>
          <p:cNvSpPr/>
          <p:nvPr/>
        </p:nvSpPr>
        <p:spPr>
          <a:xfrm>
            <a:off x="7583158" y="4684985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2DCCAA8-EE84-C7DC-195C-CA1E1B5D95BA}"/>
              </a:ext>
            </a:extLst>
          </p:cNvPr>
          <p:cNvSpPr/>
          <p:nvPr/>
        </p:nvSpPr>
        <p:spPr>
          <a:xfrm>
            <a:off x="5719692" y="2739011"/>
            <a:ext cx="514036" cy="514036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F79B7E4-3372-53C1-1200-4BAE4A6EA017}"/>
              </a:ext>
            </a:extLst>
          </p:cNvPr>
          <p:cNvCxnSpPr>
            <a:cxnSpLocks/>
            <a:stCxn id="36" idx="4"/>
            <a:endCxn id="34" idx="0"/>
          </p:cNvCxnSpPr>
          <p:nvPr/>
        </p:nvCxnSpPr>
        <p:spPr>
          <a:xfrm flipH="1">
            <a:off x="5972612" y="3253047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501456E-D2E8-983B-AB56-1B0B60F52C6E}"/>
              </a:ext>
            </a:extLst>
          </p:cNvPr>
          <p:cNvSpPr/>
          <p:nvPr/>
        </p:nvSpPr>
        <p:spPr>
          <a:xfrm>
            <a:off x="78022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7930D29-4B9B-8765-3D06-BBFF8A31153E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>
            <a:off x="7839512" y="4239587"/>
            <a:ext cx="664" cy="4453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A15B620-73E4-6905-2887-1DB60C6F32B7}"/>
              </a:ext>
            </a:extLst>
          </p:cNvPr>
          <p:cNvSpPr/>
          <p:nvPr/>
        </p:nvSpPr>
        <p:spPr>
          <a:xfrm>
            <a:off x="98475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B4033F1-FC95-0B9D-AB1B-89CD424DB937}"/>
              </a:ext>
            </a:extLst>
          </p:cNvPr>
          <p:cNvSpPr/>
          <p:nvPr/>
        </p:nvSpPr>
        <p:spPr>
          <a:xfrm>
            <a:off x="9631892" y="2739011"/>
            <a:ext cx="514036" cy="5140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BCC8B3-4FC9-89E3-9E31-A450A771AD8F}"/>
              </a:ext>
            </a:extLst>
          </p:cNvPr>
          <p:cNvCxnSpPr>
            <a:cxnSpLocks/>
            <a:stCxn id="41" idx="4"/>
            <a:endCxn id="40" idx="0"/>
          </p:cNvCxnSpPr>
          <p:nvPr/>
        </p:nvCxnSpPr>
        <p:spPr>
          <a:xfrm flipH="1">
            <a:off x="9884812" y="3253047"/>
            <a:ext cx="4098" cy="5905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36">
            <a:extLst>
              <a:ext uri="{FF2B5EF4-FFF2-40B4-BE49-F238E27FC236}">
                <a16:creationId xmlns:a16="http://schemas.microsoft.com/office/drawing/2014/main" id="{F863C570-3717-4552-C8BC-9DD2A19A8935}"/>
              </a:ext>
            </a:extLst>
          </p:cNvPr>
          <p:cNvSpPr>
            <a:spLocks noEditPoints="1"/>
          </p:cNvSpPr>
          <p:nvPr/>
        </p:nvSpPr>
        <p:spPr bwMode="auto">
          <a:xfrm>
            <a:off x="5899731" y="28787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id="{12FD89A1-52B2-7079-4EE6-EB16F2A95F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63303" y="4817323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DF362943-3C42-88B0-F535-D68E537E3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990659C-FFCD-4E72-7450-382D679E0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D26CA59B-0907-7325-4D44-0282C6F22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EEDBE244-86B9-6041-446E-75C33B943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9">
            <a:extLst>
              <a:ext uri="{FF2B5EF4-FFF2-40B4-BE49-F238E27FC236}">
                <a16:creationId xmlns:a16="http://schemas.microsoft.com/office/drawing/2014/main" id="{5BDC0D21-CAE5-6060-1EBA-D2241864FE0B}"/>
              </a:ext>
            </a:extLst>
          </p:cNvPr>
          <p:cNvSpPr>
            <a:spLocks/>
          </p:cNvSpPr>
          <p:nvPr/>
        </p:nvSpPr>
        <p:spPr bwMode="auto">
          <a:xfrm>
            <a:off x="9804568" y="2892346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12FED2-DFD6-5347-CC4D-73FCB38A00A5}"/>
              </a:ext>
            </a:extLst>
          </p:cNvPr>
          <p:cNvSpPr/>
          <p:nvPr/>
        </p:nvSpPr>
        <p:spPr>
          <a:xfrm>
            <a:off x="1418794" y="1365428"/>
            <a:ext cx="2565082" cy="134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∙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23.04.29 ~ 23.05.08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립싱크 이미지 데이터 수집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용 개인 목소리 데이터 녹음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80CFCBA-0F67-72E0-52A7-B141D0414B1E}"/>
              </a:ext>
            </a:extLst>
          </p:cNvPr>
          <p:cNvSpPr/>
          <p:nvPr/>
        </p:nvSpPr>
        <p:spPr>
          <a:xfrm>
            <a:off x="4813459" y="1345294"/>
            <a:ext cx="2327219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TTS 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23.05.15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TTS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Fine-Tuning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 데이터 수집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A954BD-94F4-9EA1-F226-FD70C459ACCD}"/>
              </a:ext>
            </a:extLst>
          </p:cNvPr>
          <p:cNvSpPr/>
          <p:nvPr/>
        </p:nvSpPr>
        <p:spPr>
          <a:xfrm>
            <a:off x="8721200" y="1669519"/>
            <a:ext cx="232721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서비스 구축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23.06.13 ~ 23.06.30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223BEF-C9A9-03FB-0309-30F537821096}"/>
              </a:ext>
            </a:extLst>
          </p:cNvPr>
          <p:cNvSpPr/>
          <p:nvPr/>
        </p:nvSpPr>
        <p:spPr>
          <a:xfrm>
            <a:off x="2820365" y="5113841"/>
            <a:ext cx="3380983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Generation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23.05.08 ~ 23.05.23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MIT, Wav2lip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Fine-Tuning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작성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Pipeline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일부 구축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F80C323-2FE9-428B-5B58-BCA3719F7702}"/>
              </a:ext>
            </a:extLst>
          </p:cNvPr>
          <p:cNvSpPr/>
          <p:nvPr/>
        </p:nvSpPr>
        <p:spPr>
          <a:xfrm>
            <a:off x="6677421" y="5325835"/>
            <a:ext cx="2327219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Retrieval System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Modeling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23.05.26 ~ 23.06.13(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예정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설명선: 굽은 선(테두리 없음) 53">
            <a:extLst>
              <a:ext uri="{FF2B5EF4-FFF2-40B4-BE49-F238E27FC236}">
                <a16:creationId xmlns:a16="http://schemas.microsoft.com/office/drawing/2014/main" id="{8B59C67E-92AA-327E-5D7E-CAC26E8994C3}"/>
              </a:ext>
            </a:extLst>
          </p:cNvPr>
          <p:cNvSpPr/>
          <p:nvPr/>
        </p:nvSpPr>
        <p:spPr>
          <a:xfrm>
            <a:off x="6802196" y="3005842"/>
            <a:ext cx="1839960" cy="556482"/>
          </a:xfrm>
          <a:prstGeom prst="callout2">
            <a:avLst>
              <a:gd name="adj1" fmla="val 47962"/>
              <a:gd name="adj2" fmla="val -1357"/>
              <a:gd name="adj3" fmla="val 48936"/>
              <a:gd name="adj4" fmla="val -18761"/>
              <a:gd name="adj5" fmla="val 151711"/>
              <a:gd name="adj6" fmla="val -3880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중간발표</a:t>
            </a:r>
            <a:endParaRPr lang="en-US" altLang="ko-KR" sz="2000" b="1" kern="0" dirty="0">
              <a:ln w="1587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0375433-3F83-61E9-6656-7E0548D19DE0}"/>
              </a:ext>
            </a:extLst>
          </p:cNvPr>
          <p:cNvSpPr/>
          <p:nvPr/>
        </p:nvSpPr>
        <p:spPr>
          <a:xfrm>
            <a:off x="1470598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18BB9C0-BC43-F304-2C45-A0C7374C9720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1507858" y="4239587"/>
            <a:ext cx="683" cy="7790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D965983-9728-8DD6-3974-18C7DA535E12}"/>
              </a:ext>
            </a:extLst>
          </p:cNvPr>
          <p:cNvSpPr/>
          <p:nvPr/>
        </p:nvSpPr>
        <p:spPr>
          <a:xfrm>
            <a:off x="226000" y="5018589"/>
            <a:ext cx="2565082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사전 기획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23.04.24 ~ 23.04.28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기획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자료 조사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F42F066-D965-0D5E-C9C8-3DFD14416F7A}"/>
              </a:ext>
            </a:extLst>
          </p:cNvPr>
          <p:cNvSpPr/>
          <p:nvPr/>
        </p:nvSpPr>
        <p:spPr>
          <a:xfrm>
            <a:off x="1401754" y="3980167"/>
            <a:ext cx="305126" cy="122841"/>
          </a:xfrm>
          <a:prstGeom prst="roundRect">
            <a:avLst>
              <a:gd name="adj" fmla="val 50000"/>
            </a:avLst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64D3A0-ECE5-21B3-EBC1-3D656CC5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36615 -0.0004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50842" y="1892931"/>
            <a:ext cx="9302079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113992" y="3928752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대화에서 청각적 요소만큼 중요한 것은 시각적 요소이다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 </a:t>
            </a: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대화의 시각적 요소 중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전달력에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가장 큰 영향을 미치는 것은 입모양이다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3F8B34-0F83-D985-5DDA-568954E7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0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 - ①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Make It Talk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8495DC-0049-DC4C-3104-C32DC808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3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369791" y="660402"/>
            <a:ext cx="2852599" cy="1475707"/>
            <a:chOff x="208427" y="1170864"/>
            <a:chExt cx="2852599" cy="147570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20842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Image - Generator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Data</a:t>
              </a:r>
            </a:p>
          </p:txBody>
        </p:sp>
      </p:grpSp>
      <p:pic>
        <p:nvPicPr>
          <p:cNvPr id="40" name="Picture 5">
            <a:extLst>
              <a:ext uri="{FF2B5EF4-FFF2-40B4-BE49-F238E27FC236}">
                <a16:creationId xmlns:a16="http://schemas.microsoft.com/office/drawing/2014/main" id="{9F9C7B11-D94A-F962-3C1A-45EE7A0FA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" t="539" r="-412"/>
          <a:stretch/>
        </p:blipFill>
        <p:spPr>
          <a:xfrm>
            <a:off x="1989106" y="1316356"/>
            <a:ext cx="5613209" cy="44054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84E151F0-832B-D36D-90FA-0ADF09B1519A}"/>
              </a:ext>
            </a:extLst>
          </p:cNvPr>
          <p:cNvSpPr/>
          <p:nvPr/>
        </p:nvSpPr>
        <p:spPr>
          <a:xfrm>
            <a:off x="2691288" y="2283984"/>
            <a:ext cx="917487" cy="680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9B4966-39A7-D6B7-8BC0-9998CBB36CEC}"/>
              </a:ext>
            </a:extLst>
          </p:cNvPr>
          <p:cNvSpPr/>
          <p:nvPr/>
        </p:nvSpPr>
        <p:spPr>
          <a:xfrm>
            <a:off x="7733617" y="3843397"/>
            <a:ext cx="4143423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AIHUB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한국인 입 모양 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(.wav)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(.mp4),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라벨데이터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시간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인원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각도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D5D404B8-3D50-9C89-8591-9E5C8A573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095964"/>
              </p:ext>
            </p:extLst>
          </p:nvPr>
        </p:nvGraphicFramePr>
        <p:xfrm>
          <a:off x="8473242" y="1526629"/>
          <a:ext cx="4314043" cy="219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2B9741-67D3-A555-9463-F1531AB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BFEC1-81A4-C024-6812-C24544CB1A69}"/>
              </a:ext>
            </a:extLst>
          </p:cNvPr>
          <p:cNvSpPr/>
          <p:nvPr/>
        </p:nvSpPr>
        <p:spPr>
          <a:xfrm>
            <a:off x="8068780" y="1787584"/>
            <a:ext cx="404462" cy="15296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7F15B-5784-3520-F80C-77ABE9F80289}"/>
              </a:ext>
            </a:extLst>
          </p:cNvPr>
          <p:cNvSpPr/>
          <p:nvPr/>
        </p:nvSpPr>
        <p:spPr>
          <a:xfrm>
            <a:off x="8937281" y="1787584"/>
            <a:ext cx="404462" cy="15296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1646C-74B8-F2D4-6FF7-6C9708811F0B}"/>
              </a:ext>
            </a:extLst>
          </p:cNvPr>
          <p:cNvSpPr txBox="1"/>
          <p:nvPr/>
        </p:nvSpPr>
        <p:spPr>
          <a:xfrm>
            <a:off x="8085443" y="330667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2F700-8C09-F928-DE6F-2EDEDEC99DAD}"/>
              </a:ext>
            </a:extLst>
          </p:cNvPr>
          <p:cNvSpPr txBox="1"/>
          <p:nvPr/>
        </p:nvSpPr>
        <p:spPr>
          <a:xfrm>
            <a:off x="8964332" y="330477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AC8C0-248C-3C89-E807-810561CFAEDC}"/>
              </a:ext>
            </a:extLst>
          </p:cNvPr>
          <p:cNvSpPr txBox="1"/>
          <p:nvPr/>
        </p:nvSpPr>
        <p:spPr>
          <a:xfrm>
            <a:off x="7968393" y="149693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A8CC8-FEB0-127D-CB83-FD412C0791B7}"/>
              </a:ext>
            </a:extLst>
          </p:cNvPr>
          <p:cNvSpPr txBox="1"/>
          <p:nvPr/>
        </p:nvSpPr>
        <p:spPr>
          <a:xfrm>
            <a:off x="8848044" y="149693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57997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382517" y="666361"/>
            <a:ext cx="2853804" cy="1152318"/>
            <a:chOff x="207222" y="1170864"/>
            <a:chExt cx="2853804" cy="11523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207222" y="1949297"/>
              <a:ext cx="285144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MIT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7" name="표 22">
            <a:extLst>
              <a:ext uri="{FF2B5EF4-FFF2-40B4-BE49-F238E27FC236}">
                <a16:creationId xmlns:a16="http://schemas.microsoft.com/office/drawing/2014/main" id="{95CF024C-EA35-F66A-A0F0-383CC7916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15275"/>
              </p:ext>
            </p:extLst>
          </p:nvPr>
        </p:nvGraphicFramePr>
        <p:xfrm>
          <a:off x="2540540" y="4689543"/>
          <a:ext cx="7039741" cy="1558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992">
                  <a:extLst>
                    <a:ext uri="{9D8B030D-6E8A-4147-A177-3AD203B41FA5}">
                      <a16:colId xmlns:a16="http://schemas.microsoft.com/office/drawing/2014/main" val="237911337"/>
                    </a:ext>
                  </a:extLst>
                </a:gridCol>
                <a:gridCol w="1427345">
                  <a:extLst>
                    <a:ext uri="{9D8B030D-6E8A-4147-A177-3AD203B41FA5}">
                      <a16:colId xmlns:a16="http://schemas.microsoft.com/office/drawing/2014/main" val="775088204"/>
                    </a:ext>
                  </a:extLst>
                </a:gridCol>
                <a:gridCol w="2820838">
                  <a:extLst>
                    <a:ext uri="{9D8B030D-6E8A-4147-A177-3AD203B41FA5}">
                      <a16:colId xmlns:a16="http://schemas.microsoft.com/office/drawing/2014/main" val="137281035"/>
                    </a:ext>
                  </a:extLst>
                </a:gridCol>
                <a:gridCol w="2005566">
                  <a:extLst>
                    <a:ext uri="{9D8B030D-6E8A-4147-A177-3AD203B41FA5}">
                      <a16:colId xmlns:a16="http://schemas.microsoft.com/office/drawing/2014/main" val="1178919655"/>
                    </a:ext>
                  </a:extLst>
                </a:gridCol>
              </a:tblGrid>
              <a:tr h="496439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특징점별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Labeling Time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035141"/>
                  </a:ext>
                </a:extLst>
              </a:tr>
              <a:tr h="54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1 )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X, Y </a:t>
                      </a:r>
                      <a:r>
                        <a:rPr lang="ko-KR" altLang="en-US" sz="1600" dirty="0"/>
                        <a:t>좌표에 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9696"/>
                  </a:ext>
                </a:extLst>
              </a:tr>
              <a:tr h="519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Z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41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얼굴 움직임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18344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634872-A0C1-0942-6007-38FC6064D751}"/>
              </a:ext>
            </a:extLst>
          </p:cNvPr>
          <p:cNvGrpSpPr/>
          <p:nvPr/>
        </p:nvGrpSpPr>
        <p:grpSpPr>
          <a:xfrm>
            <a:off x="2327228" y="5243767"/>
            <a:ext cx="492984" cy="338430"/>
            <a:chOff x="272023" y="1632975"/>
            <a:chExt cx="806673" cy="573378"/>
          </a:xfrm>
        </p:grpSpPr>
        <p:sp>
          <p:nvSpPr>
            <p:cNvPr id="42" name="대각선 줄무늬 41">
              <a:extLst>
                <a:ext uri="{FF2B5EF4-FFF2-40B4-BE49-F238E27FC236}">
                  <a16:creationId xmlns:a16="http://schemas.microsoft.com/office/drawing/2014/main" id="{42BF7D15-F263-726B-0BD6-FB7350B1E85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D70EF1DA-2C73-7076-1546-AE63BAAFAD44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DA8AE1-2EAC-4B3E-F611-AD22889FCC4E}"/>
              </a:ext>
            </a:extLst>
          </p:cNvPr>
          <p:cNvGrpSpPr/>
          <p:nvPr/>
        </p:nvGrpSpPr>
        <p:grpSpPr>
          <a:xfrm>
            <a:off x="2990280" y="949729"/>
            <a:ext cx="6668906" cy="3357143"/>
            <a:chOff x="2573720" y="817649"/>
            <a:chExt cx="6668906" cy="33571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7C13F1-FD03-83D4-7436-1F5060172712}"/>
                </a:ext>
              </a:extLst>
            </p:cNvPr>
            <p:cNvSpPr txBox="1"/>
            <p:nvPr/>
          </p:nvSpPr>
          <p:spPr>
            <a:xfrm>
              <a:off x="2597986" y="817649"/>
              <a:ext cx="664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Face Landmark Auto-Labeling</a:t>
              </a:r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7D1A692-54E8-EA8E-8CFA-DA5508425981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 flipV="1">
              <a:off x="5413057" y="2222666"/>
              <a:ext cx="267213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그림 1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22D374E-D080-7CA4-3D9F-CB035EE79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5680270" y="1291084"/>
              <a:ext cx="2842235" cy="1863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 descr="사람, 인간의 얼굴, 벽, 목이(가) 표시된 사진&#10;&#10;자동 생성된 설명">
              <a:extLst>
                <a:ext uri="{FF2B5EF4-FFF2-40B4-BE49-F238E27FC236}">
                  <a16:creationId xmlns:a16="http://schemas.microsoft.com/office/drawing/2014/main" id="{437C3DF6-12F3-1F2B-3A8F-B350DCDF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455" y="1307466"/>
              <a:ext cx="2745602" cy="183040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E9ECF2-68CF-55E9-E19C-2CFCF2FEB119}"/>
                </a:ext>
              </a:extLst>
            </p:cNvPr>
            <p:cNvSpPr txBox="1"/>
            <p:nvPr/>
          </p:nvSpPr>
          <p:spPr>
            <a:xfrm>
              <a:off x="2573720" y="3416552"/>
              <a:ext cx="60141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Face Alignment ( </a:t>
              </a:r>
              <a:r>
                <a:rPr lang="ko-KR" altLang="en-US" sz="1600" dirty="0"/>
                <a:t>얼굴의 특징점들을 검출해주는 모델 </a:t>
              </a:r>
              <a:r>
                <a:rPr lang="en-US" altLang="ko-KR" sz="1600" dirty="0"/>
                <a:t>) </a:t>
              </a:r>
              <a:r>
                <a:rPr lang="ko-KR" altLang="en-US" sz="1600" dirty="0"/>
                <a:t>사용 </a:t>
              </a:r>
              <a:endParaRPr lang="en-US" altLang="ko-KR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858ECB-ACDE-BED6-712A-60E6F5B64E55}"/>
                </a:ext>
              </a:extLst>
            </p:cNvPr>
            <p:cNvSpPr txBox="1"/>
            <p:nvPr/>
          </p:nvSpPr>
          <p:spPr>
            <a:xfrm>
              <a:off x="2573720" y="3836238"/>
              <a:ext cx="64211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정면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좌측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우측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방향의 영상데이터 사용</a:t>
              </a:r>
              <a:endParaRPr lang="en-US" altLang="ko-KR" sz="1600" dirty="0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E7FDBFB-0248-7C2A-95FC-19C307D6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1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9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구조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AC4E364-77E4-ACB7-4315-6B76952B3C26}"/>
              </a:ext>
            </a:extLst>
          </p:cNvPr>
          <p:cNvGrpSpPr/>
          <p:nvPr/>
        </p:nvGrpSpPr>
        <p:grpSpPr>
          <a:xfrm>
            <a:off x="8478030" y="48295"/>
            <a:ext cx="476130" cy="338430"/>
            <a:chOff x="272023" y="1632975"/>
            <a:chExt cx="806673" cy="573378"/>
          </a:xfrm>
        </p:grpSpPr>
        <p:sp>
          <p:nvSpPr>
            <p:cNvPr id="131" name="대각선 줄무늬 130">
              <a:extLst>
                <a:ext uri="{FF2B5EF4-FFF2-40B4-BE49-F238E27FC236}">
                  <a16:creationId xmlns:a16="http://schemas.microsoft.com/office/drawing/2014/main" id="{F97B76FF-CC22-5D8A-602D-22847E34817F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대각선 줄무늬 131">
              <a:extLst>
                <a:ext uri="{FF2B5EF4-FFF2-40B4-BE49-F238E27FC236}">
                  <a16:creationId xmlns:a16="http://schemas.microsoft.com/office/drawing/2014/main" id="{68E03B61-AF11-5100-BCDB-163C5284724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3" name="그림 142">
            <a:extLst>
              <a:ext uri="{FF2B5EF4-FFF2-40B4-BE49-F238E27FC236}">
                <a16:creationId xmlns:a16="http://schemas.microsoft.com/office/drawing/2014/main" id="{4452C6A6-D8C7-5960-750C-40CAE1BA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0" y="3670813"/>
            <a:ext cx="808067" cy="850332"/>
          </a:xfrm>
          <a:prstGeom prst="rect">
            <a:avLst/>
          </a:prstGeom>
        </p:spPr>
      </p:pic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39E31F0-9149-D0A6-2AA4-E0B4BF5EF169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2352858" y="3482439"/>
            <a:ext cx="868738" cy="610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166AC1E-60B5-12F0-25B3-83ADBA623D6A}"/>
              </a:ext>
            </a:extLst>
          </p:cNvPr>
          <p:cNvCxnSpPr>
            <a:cxnSpLocks/>
            <a:stCxn id="143" idx="3"/>
            <a:endCxn id="17" idx="1"/>
          </p:cNvCxnSpPr>
          <p:nvPr/>
        </p:nvCxnSpPr>
        <p:spPr>
          <a:xfrm flipV="1">
            <a:off x="1312417" y="4093182"/>
            <a:ext cx="381413" cy="2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4F7D8FA-41DF-B553-2A5F-E6D718B75686}"/>
              </a:ext>
            </a:extLst>
          </p:cNvPr>
          <p:cNvCxnSpPr>
            <a:cxnSpLocks/>
            <a:stCxn id="17" idx="3"/>
            <a:endCxn id="226" idx="1"/>
          </p:cNvCxnSpPr>
          <p:nvPr/>
        </p:nvCxnSpPr>
        <p:spPr>
          <a:xfrm>
            <a:off x="2352858" y="4093182"/>
            <a:ext cx="868738" cy="7727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0" name="그림 149" descr="인간의 얼굴, 사람, 눈썹, 미소이(가) 표시된 사진&#10;&#10;자동 생성된 설명">
            <a:extLst>
              <a:ext uri="{FF2B5EF4-FFF2-40B4-BE49-F238E27FC236}">
                <a16:creationId xmlns:a16="http://schemas.microsoft.com/office/drawing/2014/main" id="{5636F3E7-D293-0240-DD1E-E7D5099D5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4" y="1704341"/>
            <a:ext cx="1085741" cy="1033244"/>
          </a:xfrm>
          <a:prstGeom prst="rect">
            <a:avLst/>
          </a:prstGeom>
        </p:spPr>
      </p:pic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91879F3-1098-88AB-8312-AE2D435A225D}"/>
              </a:ext>
            </a:extLst>
          </p:cNvPr>
          <p:cNvCxnSpPr>
            <a:cxnSpLocks/>
            <a:stCxn id="150" idx="3"/>
            <a:endCxn id="239" idx="1"/>
          </p:cNvCxnSpPr>
          <p:nvPr/>
        </p:nvCxnSpPr>
        <p:spPr>
          <a:xfrm flipV="1">
            <a:off x="3137985" y="2209622"/>
            <a:ext cx="333831" cy="113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FB7129D-EFD9-FC72-F6B7-01F39D5ED6EA}"/>
              </a:ext>
            </a:extLst>
          </p:cNvPr>
          <p:cNvGrpSpPr/>
          <p:nvPr/>
        </p:nvGrpSpPr>
        <p:grpSpPr>
          <a:xfrm rot="16200000">
            <a:off x="8971961" y="3701709"/>
            <a:ext cx="1073277" cy="1522781"/>
            <a:chOff x="5943600" y="2289806"/>
            <a:chExt cx="2038350" cy="1291594"/>
          </a:xfrm>
        </p:grpSpPr>
        <p:sp>
          <p:nvSpPr>
            <p:cNvPr id="175" name="AutoShape 2" descr="Untitled">
              <a:extLst>
                <a:ext uri="{FF2B5EF4-FFF2-40B4-BE49-F238E27FC236}">
                  <a16:creationId xmlns:a16="http://schemas.microsoft.com/office/drawing/2014/main" id="{F7E606ED-6A53-D16B-2D04-08A04A892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D88FC33-41A2-7C15-8E96-B4A63B5FAAA3}"/>
                </a:ext>
              </a:extLst>
            </p:cNvPr>
            <p:cNvGrpSpPr/>
            <p:nvPr/>
          </p:nvGrpSpPr>
          <p:grpSpPr>
            <a:xfrm>
              <a:off x="6016316" y="2289806"/>
              <a:ext cx="1965634" cy="1095379"/>
              <a:chOff x="6469709" y="2901314"/>
              <a:chExt cx="1188722" cy="920118"/>
            </a:xfrm>
          </p:grpSpPr>
          <p:sp>
            <p:nvSpPr>
              <p:cNvPr id="178" name="사다리꼴 177">
                <a:extLst>
                  <a:ext uri="{FF2B5EF4-FFF2-40B4-BE49-F238E27FC236}">
                    <a16:creationId xmlns:a16="http://schemas.microsoft.com/office/drawing/2014/main" id="{DE0922F1-A372-E8C5-D05D-7CF96C2B2251}"/>
                  </a:ext>
                </a:extLst>
              </p:cNvPr>
              <p:cNvSpPr/>
              <p:nvPr/>
            </p:nvSpPr>
            <p:spPr>
              <a:xfrm>
                <a:off x="6469711" y="3360415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사다리꼴 178">
                <a:extLst>
                  <a:ext uri="{FF2B5EF4-FFF2-40B4-BE49-F238E27FC236}">
                    <a16:creationId xmlns:a16="http://schemas.microsoft.com/office/drawing/2014/main" id="{A9BE5954-6C42-BF1E-BAA8-0B8C6A25E857}"/>
                  </a:ext>
                </a:extLst>
              </p:cNvPr>
              <p:cNvSpPr/>
              <p:nvPr/>
            </p:nvSpPr>
            <p:spPr>
              <a:xfrm rot="10800000">
                <a:off x="6469709" y="2901314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17E4FB4-1226-912D-2DE6-BEC663533581}"/>
                </a:ext>
              </a:extLst>
            </p:cNvPr>
            <p:cNvSpPr/>
            <p:nvPr/>
          </p:nvSpPr>
          <p:spPr>
            <a:xfrm rot="5400000">
              <a:off x="6536447" y="2416413"/>
              <a:ext cx="926313" cy="8328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Image Gen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3" name="그림 152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FEAD7383-BAB5-A2C0-6CA7-20041FAC2E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52" y="3133182"/>
            <a:ext cx="746119" cy="711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4" name="그림 153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7D4C5E2-60AB-B357-79FC-CA986EC706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3" y="4515127"/>
            <a:ext cx="746119" cy="716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4" name="화살표: 굽음 163">
            <a:extLst>
              <a:ext uri="{FF2B5EF4-FFF2-40B4-BE49-F238E27FC236}">
                <a16:creationId xmlns:a16="http://schemas.microsoft.com/office/drawing/2014/main" id="{BCF63622-B86B-5345-466F-FE3D5E5598B4}"/>
              </a:ext>
            </a:extLst>
          </p:cNvPr>
          <p:cNvSpPr/>
          <p:nvPr/>
        </p:nvSpPr>
        <p:spPr>
          <a:xfrm rot="10800000" flipH="1">
            <a:off x="8583525" y="2730947"/>
            <a:ext cx="163684" cy="1712015"/>
          </a:xfrm>
          <a:prstGeom prst="bentArrow">
            <a:avLst>
              <a:gd name="adj1" fmla="val 11379"/>
              <a:gd name="adj2" fmla="val 18680"/>
              <a:gd name="adj3" fmla="val 50000"/>
              <a:gd name="adj4" fmla="val 19459"/>
            </a:avLst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6E672ACB-9606-FDDD-88D7-6B44D2488432}"/>
              </a:ext>
            </a:extLst>
          </p:cNvPr>
          <p:cNvCxnSpPr>
            <a:cxnSpLocks/>
            <a:stCxn id="178" idx="2"/>
            <a:endCxn id="171" idx="1"/>
          </p:cNvCxnSpPr>
          <p:nvPr/>
        </p:nvCxnSpPr>
        <p:spPr>
          <a:xfrm>
            <a:off x="10038654" y="4443954"/>
            <a:ext cx="473372" cy="58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순서도: 논리합 165">
            <a:extLst>
              <a:ext uri="{FF2B5EF4-FFF2-40B4-BE49-F238E27FC236}">
                <a16:creationId xmlns:a16="http://schemas.microsoft.com/office/drawing/2014/main" id="{5FF04939-8832-64F1-7593-50EB4FB24007}"/>
              </a:ext>
            </a:extLst>
          </p:cNvPr>
          <p:cNvSpPr/>
          <p:nvPr/>
        </p:nvSpPr>
        <p:spPr>
          <a:xfrm>
            <a:off x="7774654" y="2079934"/>
            <a:ext cx="293033" cy="291535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9337398-8310-3725-EA41-834C8DCFA432}"/>
              </a:ext>
            </a:extLst>
          </p:cNvPr>
          <p:cNvGrpSpPr/>
          <p:nvPr/>
        </p:nvGrpSpPr>
        <p:grpSpPr>
          <a:xfrm>
            <a:off x="10512026" y="3777378"/>
            <a:ext cx="1257908" cy="1198429"/>
            <a:chOff x="10177258" y="2403380"/>
            <a:chExt cx="1410325" cy="1411907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FDFAB277-52EF-60A8-1CED-06972CAB5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345468" y="2403380"/>
              <a:ext cx="1242115" cy="1239437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42255C2E-A233-A6BC-0C28-0F0B185AA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267069" y="2489615"/>
              <a:ext cx="1242115" cy="1239437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8A7C6434-BB52-64A6-4A38-513B3DC94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177258" y="2575850"/>
              <a:ext cx="1242115" cy="1239437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D7A6BF1B-3DDC-CCF4-4CE3-7A78AA2E86A3}"/>
              </a:ext>
            </a:extLst>
          </p:cNvPr>
          <p:cNvSpPr txBox="1"/>
          <p:nvPr/>
        </p:nvSpPr>
        <p:spPr>
          <a:xfrm>
            <a:off x="1687285" y="5569612"/>
            <a:ext cx="96665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친숙한 사람이나 좋아하는 유명인과 </a:t>
            </a:r>
            <a:r>
              <a:rPr lang="ko-KR" altLang="en-US" b="1" dirty="0"/>
              <a:t>자연스럽게</a:t>
            </a:r>
            <a:r>
              <a:rPr lang="ko-KR" altLang="en-US" dirty="0"/>
              <a:t> 대화하는 </a:t>
            </a:r>
            <a:r>
              <a:rPr lang="ko-KR" altLang="en-US" dirty="0" err="1"/>
              <a:t>챗봇</a:t>
            </a:r>
            <a:r>
              <a:rPr lang="ko-KR" altLang="en-US" dirty="0"/>
              <a:t> 선호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다양한 사람에 </a:t>
            </a:r>
            <a:r>
              <a:rPr lang="ko-KR" altLang="en-US" b="1" dirty="0"/>
              <a:t>쉽게 적용이 가능</a:t>
            </a:r>
            <a:r>
              <a:rPr lang="ko-KR" altLang="en-US" dirty="0"/>
              <a:t>한 모델</a:t>
            </a:r>
            <a:endParaRPr lang="en-US" altLang="ko-KR" dirty="0"/>
          </a:p>
        </p:txBody>
      </p:sp>
      <p:pic>
        <p:nvPicPr>
          <p:cNvPr id="1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851FC389-6F6A-6255-8AC3-B71949963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1693830" y="3867850"/>
            <a:ext cx="659028" cy="4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506C08A-8B91-9B43-529F-F9779B0ECAEA}"/>
              </a:ext>
            </a:extLst>
          </p:cNvPr>
          <p:cNvSpPr/>
          <p:nvPr/>
        </p:nvSpPr>
        <p:spPr>
          <a:xfrm>
            <a:off x="4604963" y="3202771"/>
            <a:ext cx="1699121" cy="5691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 Content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638DFB5-9424-5293-32CE-16FD075A66C4}"/>
              </a:ext>
            </a:extLst>
          </p:cNvPr>
          <p:cNvSpPr/>
          <p:nvPr/>
        </p:nvSpPr>
        <p:spPr>
          <a:xfrm>
            <a:off x="4595017" y="4571439"/>
            <a:ext cx="1699121" cy="6015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Speech-Aware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869E339-CE24-146E-20C0-FF959C3E7DC5}"/>
              </a:ext>
            </a:extLst>
          </p:cNvPr>
          <p:cNvCxnSpPr>
            <a:cxnSpLocks/>
            <a:stCxn id="145" idx="3"/>
            <a:endCxn id="153" idx="1"/>
          </p:cNvCxnSpPr>
          <p:nvPr/>
        </p:nvCxnSpPr>
        <p:spPr>
          <a:xfrm>
            <a:off x="6304084" y="3487356"/>
            <a:ext cx="500868" cy="16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1EFEDB5-B001-D497-84AE-037BF0F5C6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>
            <a:off x="6294138" y="4872195"/>
            <a:ext cx="522585" cy="13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29DDB23-F5A2-CA6E-E125-0086FC5AB1F7}"/>
              </a:ext>
            </a:extLst>
          </p:cNvPr>
          <p:cNvCxnSpPr>
            <a:cxnSpLocks/>
            <a:stCxn id="29" idx="3"/>
            <a:endCxn id="145" idx="1"/>
          </p:cNvCxnSpPr>
          <p:nvPr/>
        </p:nvCxnSpPr>
        <p:spPr>
          <a:xfrm>
            <a:off x="3967715" y="3482439"/>
            <a:ext cx="637248" cy="4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B9808D1-0214-8F44-E9C8-9A075D74969C}"/>
              </a:ext>
            </a:extLst>
          </p:cNvPr>
          <p:cNvCxnSpPr>
            <a:cxnSpLocks/>
            <a:stCxn id="226" idx="3"/>
            <a:endCxn id="146" idx="1"/>
          </p:cNvCxnSpPr>
          <p:nvPr/>
        </p:nvCxnSpPr>
        <p:spPr>
          <a:xfrm>
            <a:off x="3967715" y="4865972"/>
            <a:ext cx="627302" cy="6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30052EE7-AD68-3403-C818-D61FA6FBB1FA}"/>
              </a:ext>
            </a:extLst>
          </p:cNvPr>
          <p:cNvGrpSpPr/>
          <p:nvPr/>
        </p:nvGrpSpPr>
        <p:grpSpPr>
          <a:xfrm>
            <a:off x="3221596" y="2957016"/>
            <a:ext cx="746119" cy="2434379"/>
            <a:chOff x="3793096" y="2957016"/>
            <a:chExt cx="746119" cy="243437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FD1F118-DBE9-5D08-7A9B-F28B13B73638}"/>
                </a:ext>
              </a:extLst>
            </p:cNvPr>
            <p:cNvSpPr/>
            <p:nvPr/>
          </p:nvSpPr>
          <p:spPr>
            <a:xfrm>
              <a:off x="3793096" y="2957016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7BA9FFC0-2E2F-F877-7F4C-E77C5E952ACE}"/>
                </a:ext>
              </a:extLst>
            </p:cNvPr>
            <p:cNvGrpSpPr/>
            <p:nvPr/>
          </p:nvGrpSpPr>
          <p:grpSpPr>
            <a:xfrm>
              <a:off x="4031322" y="4424256"/>
              <a:ext cx="345003" cy="882956"/>
              <a:chOff x="4104982" y="4396519"/>
              <a:chExt cx="345003" cy="882956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1FDEEA-A38F-16EB-5113-6D200D8EF7C7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7D46368-442F-F5DB-12E9-B2FA500CEB83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0BCDA98-B75C-AC84-CDE1-56501789CCC7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50FE627-25DD-B536-D06B-747B0F215DFA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6CDE1C7-F1D2-FC99-7E2E-A4EF097F2728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BFE4AA3-A579-D953-386B-A4A58B409B58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순서도: 연결자 62">
                <a:extLst>
                  <a:ext uri="{FF2B5EF4-FFF2-40B4-BE49-F238E27FC236}">
                    <a16:creationId xmlns:a16="http://schemas.microsoft.com/office/drawing/2014/main" id="{FE990572-EDC2-E7A1-BFC9-83827517BAED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순서도: 연결자 127">
                <a:extLst>
                  <a:ext uri="{FF2B5EF4-FFF2-40B4-BE49-F238E27FC236}">
                    <a16:creationId xmlns:a16="http://schemas.microsoft.com/office/drawing/2014/main" id="{B28E9363-B83A-CF64-12E6-9A2FE6A24C22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6E6092FC-EB8E-406A-1B71-4DDBA5568117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87C404B9-80C0-6F4A-A943-D03DA0E8A8DB}"/>
                </a:ext>
              </a:extLst>
            </p:cNvPr>
            <p:cNvGrpSpPr/>
            <p:nvPr/>
          </p:nvGrpSpPr>
          <p:grpSpPr>
            <a:xfrm>
              <a:off x="4025114" y="3034806"/>
              <a:ext cx="345003" cy="882956"/>
              <a:chOff x="4104982" y="4396519"/>
              <a:chExt cx="345003" cy="882956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E795EDB0-F88F-FB08-D9EC-A63279B754BD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76BDE80D-93F4-41F8-B43F-D879D707943C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FDAA59EB-4E91-62D3-6CF5-9CB6EB3B84C3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076056A1-DE60-7948-1EDF-FB8322031FC6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7A2C7421-A4DC-993F-FB05-EFE0620FF0C2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9A16F9F1-8246-E092-B9CA-5BF116CE1775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순서도: 연결자 217">
                <a:extLst>
                  <a:ext uri="{FF2B5EF4-FFF2-40B4-BE49-F238E27FC236}">
                    <a16:creationId xmlns:a16="http://schemas.microsoft.com/office/drawing/2014/main" id="{18BFC074-20A2-5652-39AA-FC6054EF8B12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순서도: 연결자 218">
                <a:extLst>
                  <a:ext uri="{FF2B5EF4-FFF2-40B4-BE49-F238E27FC236}">
                    <a16:creationId xmlns:a16="http://schemas.microsoft.com/office/drawing/2014/main" id="{1FF80C97-BF8F-7BE8-446C-C51E9B8352FF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원호 219">
                <a:extLst>
                  <a:ext uri="{FF2B5EF4-FFF2-40B4-BE49-F238E27FC236}">
                    <a16:creationId xmlns:a16="http://schemas.microsoft.com/office/drawing/2014/main" id="{6F263807-2285-5413-2A62-371B91E6F0D3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27F525DB-5FD9-A9A9-B48B-2F5E2E10B77B}"/>
                </a:ext>
              </a:extLst>
            </p:cNvPr>
            <p:cNvSpPr/>
            <p:nvPr/>
          </p:nvSpPr>
          <p:spPr>
            <a:xfrm>
              <a:off x="3793096" y="4340549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E019AC9C-09D2-E39F-A62F-DA3B293B3442}"/>
              </a:ext>
            </a:extLst>
          </p:cNvPr>
          <p:cNvSpPr txBox="1"/>
          <p:nvPr/>
        </p:nvSpPr>
        <p:spPr>
          <a:xfrm>
            <a:off x="3745997" y="4499704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384</a:t>
            </a:r>
            <a:endParaRPr lang="ko-KR" altLang="en-US" sz="1200" dirty="0">
              <a:ea typeface="Tmon몬소리 Black" panose="02000A03000000000000"/>
            </a:endParaRP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9274FB54-3A0E-7A60-4C72-22718465F80E}"/>
              </a:ext>
            </a:extLst>
          </p:cNvPr>
          <p:cNvGrpSpPr/>
          <p:nvPr/>
        </p:nvGrpSpPr>
        <p:grpSpPr>
          <a:xfrm>
            <a:off x="3471816" y="1667890"/>
            <a:ext cx="1463023" cy="992547"/>
            <a:chOff x="1779665" y="2042196"/>
            <a:chExt cx="2768561" cy="1878253"/>
          </a:xfrm>
        </p:grpSpPr>
        <p:pic>
          <p:nvPicPr>
            <p:cNvPr id="237" name="그림 236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7BA880E1-3B4A-BF45-F130-9A925456D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945426" y="2042196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8" name="그림 23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AC327572-CF1C-22FA-CA24-65D339E33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862545" y="212580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9" name="그림 238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619F8F4B-532E-C6C9-7BE0-BF5F54D1E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779665" y="221424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5A9F73B6-CD3E-FB90-819A-A8EC8D0BAC03}"/>
              </a:ext>
            </a:extLst>
          </p:cNvPr>
          <p:cNvGrpSpPr/>
          <p:nvPr/>
        </p:nvGrpSpPr>
        <p:grpSpPr>
          <a:xfrm>
            <a:off x="5605704" y="1595119"/>
            <a:ext cx="1359699" cy="1118849"/>
            <a:chOff x="6015551" y="2241624"/>
            <a:chExt cx="1991534" cy="1584695"/>
          </a:xfrm>
        </p:grpSpPr>
        <p:pic>
          <p:nvPicPr>
            <p:cNvPr id="246" name="그림 245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0EDC9BE-0B08-D72A-A844-482162347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93699" y="2241624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7" name="그림 246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6F35D8E9-2C49-F481-4A51-8F1638ACD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04893" y="2327142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8" name="그림 24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04585BE-AE04-7867-AF99-F3D25E77C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015551" y="2419263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8F1197DB-665D-CADE-8FF6-4E05C1A04596}"/>
              </a:ext>
            </a:extLst>
          </p:cNvPr>
          <p:cNvCxnSpPr>
            <a:cxnSpLocks/>
            <a:stCxn id="239" idx="3"/>
            <a:endCxn id="248" idx="1"/>
          </p:cNvCxnSpPr>
          <p:nvPr/>
        </p:nvCxnSpPr>
        <p:spPr>
          <a:xfrm>
            <a:off x="4847244" y="2209622"/>
            <a:ext cx="758460" cy="76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9E43DD8A-929F-DA39-F129-153E2415051F}"/>
              </a:ext>
            </a:extLst>
          </p:cNvPr>
          <p:cNvSpPr txBox="1"/>
          <p:nvPr/>
        </p:nvSpPr>
        <p:spPr>
          <a:xfrm>
            <a:off x="4941456" y="1973110"/>
            <a:ext cx="1007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ea typeface="Tmon몬소리 Black" panose="02000A03000000000000"/>
              </a:rPr>
              <a:t>정규화</a:t>
            </a:r>
            <a:endParaRPr lang="en-US" altLang="ko-KR" sz="1000" b="1" dirty="0">
              <a:ea typeface="Tmon몬소리 Black" panose="02000A03000000000000"/>
            </a:endParaRPr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CB069188-90B8-73CF-3BB6-E0E0AE244735}"/>
              </a:ext>
            </a:extLst>
          </p:cNvPr>
          <p:cNvCxnSpPr>
            <a:cxnSpLocks/>
            <a:stCxn id="153" idx="3"/>
            <a:endCxn id="166" idx="4"/>
          </p:cNvCxnSpPr>
          <p:nvPr/>
        </p:nvCxnSpPr>
        <p:spPr>
          <a:xfrm flipV="1">
            <a:off x="7551071" y="2371469"/>
            <a:ext cx="370100" cy="111749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DB3E38DF-823A-2C1A-FE75-8509FD3DF17A}"/>
              </a:ext>
            </a:extLst>
          </p:cNvPr>
          <p:cNvCxnSpPr>
            <a:cxnSpLocks/>
            <a:stCxn id="154" idx="3"/>
            <a:endCxn id="166" idx="4"/>
          </p:cNvCxnSpPr>
          <p:nvPr/>
        </p:nvCxnSpPr>
        <p:spPr>
          <a:xfrm flipV="1">
            <a:off x="7562842" y="2371469"/>
            <a:ext cx="358329" cy="2502123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9777547-4528-DAEB-390D-AA83C526049F}"/>
              </a:ext>
            </a:extLst>
          </p:cNvPr>
          <p:cNvCxnSpPr>
            <a:cxnSpLocks/>
            <a:stCxn id="248" idx="3"/>
            <a:endCxn id="275" idx="1"/>
          </p:cNvCxnSpPr>
          <p:nvPr/>
        </p:nvCxnSpPr>
        <p:spPr>
          <a:xfrm>
            <a:off x="6843774" y="2217253"/>
            <a:ext cx="1494020" cy="4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64A6A94-36ED-CC5C-A17F-B36B8545CD96}"/>
              </a:ext>
            </a:extLst>
          </p:cNvPr>
          <p:cNvGrpSpPr/>
          <p:nvPr/>
        </p:nvGrpSpPr>
        <p:grpSpPr>
          <a:xfrm>
            <a:off x="8337794" y="1533833"/>
            <a:ext cx="1233964" cy="1211269"/>
            <a:chOff x="9993388" y="654083"/>
            <a:chExt cx="1383480" cy="1427035"/>
          </a:xfrm>
        </p:grpSpPr>
        <p:pic>
          <p:nvPicPr>
            <p:cNvPr id="273" name="그림 272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E444799B-DCCA-9B3D-D113-24530EFA5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9570" y="654083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4" name="그림 273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38D6434F-B296-1A90-AE5F-341EE77FF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479" y="728435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7121CDC0-7D2D-6435-B319-F72656BD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93388" y="847144"/>
              <a:ext cx="1226310" cy="1233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2AD2B13-2D8F-2551-C9F0-BBB62B161C5B}"/>
              </a:ext>
            </a:extLst>
          </p:cNvPr>
          <p:cNvSpPr txBox="1"/>
          <p:nvPr/>
        </p:nvSpPr>
        <p:spPr>
          <a:xfrm>
            <a:off x="3741077" y="3071841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512 </a:t>
            </a:r>
            <a:endParaRPr lang="ko-KR" altLang="en-US" sz="1200" dirty="0">
              <a:ea typeface="Tmon몬소리 Black" panose="02000A03000000000000"/>
            </a:endParaRPr>
          </a:p>
        </p:txBody>
      </p:sp>
      <p:sp>
        <p:nvSpPr>
          <p:cNvPr id="288" name="슬라이드 번호 개체 틀 287">
            <a:extLst>
              <a:ext uri="{FF2B5EF4-FFF2-40B4-BE49-F238E27FC236}">
                <a16:creationId xmlns:a16="http://schemas.microsoft.com/office/drawing/2014/main" id="{8E1AF074-C62A-26C5-FD70-99814911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3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233547" y="11441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5FBBCD-8ACF-679F-9507-181607F4EF1C}"/>
              </a:ext>
            </a:extLst>
          </p:cNvPr>
          <p:cNvSpPr/>
          <p:nvPr/>
        </p:nvSpPr>
        <p:spPr>
          <a:xfrm>
            <a:off x="1243090" y="120267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C5E555-912D-056F-91B8-320C397E0C9A}"/>
              </a:ext>
            </a:extLst>
          </p:cNvPr>
          <p:cNvSpPr/>
          <p:nvPr/>
        </p:nvSpPr>
        <p:spPr>
          <a:xfrm>
            <a:off x="1429703" y="2245797"/>
            <a:ext cx="389111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팀 구성 및 역할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A2E48E-E9BA-05CD-8E66-6393D41A58A8}"/>
              </a:ext>
            </a:extLst>
          </p:cNvPr>
          <p:cNvSpPr/>
          <p:nvPr/>
        </p:nvSpPr>
        <p:spPr>
          <a:xfrm>
            <a:off x="1578987" y="3288917"/>
            <a:ext cx="389111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절차 및 방법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DBE999-D961-9077-3B3C-AF59ED77EB8D}"/>
              </a:ext>
            </a:extLst>
          </p:cNvPr>
          <p:cNvSpPr/>
          <p:nvPr/>
        </p:nvSpPr>
        <p:spPr>
          <a:xfrm>
            <a:off x="1560326" y="433203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결과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DE25FB-610E-4243-4221-A4B8AC5E9ED7}"/>
              </a:ext>
            </a:extLst>
          </p:cNvPr>
          <p:cNvSpPr/>
          <p:nvPr/>
        </p:nvSpPr>
        <p:spPr>
          <a:xfrm>
            <a:off x="1299074" y="537515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21AB64-3A63-31BA-93EA-1FFAF889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88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지표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9401319" y="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267ABF4-645E-A86F-C0BB-BDFCDB3BEA1A}"/>
              </a:ext>
            </a:extLst>
          </p:cNvPr>
          <p:cNvGrpSpPr/>
          <p:nvPr/>
        </p:nvGrpSpPr>
        <p:grpSpPr>
          <a:xfrm>
            <a:off x="2918559" y="1893222"/>
            <a:ext cx="1456087" cy="2411404"/>
            <a:chOff x="4108936" y="1344259"/>
            <a:chExt cx="1392053" cy="2150520"/>
          </a:xfrm>
        </p:grpSpPr>
        <p:pic>
          <p:nvPicPr>
            <p:cNvPr id="108" name="그림 10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B782300-97D7-05C8-A4F2-19D0A6C79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4108936" y="1344259"/>
              <a:ext cx="1392053" cy="10801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1956C60-658E-6FF8-20CC-083A168BE970}"/>
                </a:ext>
              </a:extLst>
            </p:cNvPr>
            <p:cNvSpPr txBox="1"/>
            <p:nvPr/>
          </p:nvSpPr>
          <p:spPr>
            <a:xfrm>
              <a:off x="4206263" y="2506655"/>
              <a:ext cx="1091393" cy="988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Real</a:t>
              </a:r>
            </a:p>
            <a:p>
              <a:pPr algn="ctr"/>
              <a:r>
                <a:rPr lang="en-US" altLang="ko-KR" sz="1500" dirty="0"/>
                <a:t>Landmark</a:t>
              </a:r>
            </a:p>
            <a:p>
              <a:pPr marL="285750" indent="-285750" algn="ctr">
                <a:buFontTx/>
                <a:buChar char="-"/>
              </a:pPr>
              <a:endParaRPr lang="en-US" altLang="ko-KR" dirty="0"/>
            </a:p>
            <a:p>
              <a:pPr marL="285750" indent="-285750" algn="ctr">
                <a:buFontTx/>
                <a:buChar char="-"/>
              </a:pPr>
              <a:endParaRPr lang="en-US" altLang="ko-KR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3C26D1-4E80-3652-2563-C07EB292EC63}"/>
              </a:ext>
            </a:extLst>
          </p:cNvPr>
          <p:cNvGrpSpPr/>
          <p:nvPr/>
        </p:nvGrpSpPr>
        <p:grpSpPr>
          <a:xfrm>
            <a:off x="680987" y="3346394"/>
            <a:ext cx="1456087" cy="2412501"/>
            <a:chOff x="2319805" y="2680121"/>
            <a:chExt cx="1456087" cy="2412501"/>
          </a:xfrm>
        </p:grpSpPr>
        <p:pic>
          <p:nvPicPr>
            <p:cNvPr id="106" name="그림 105" descr="스크린샷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22559FB6-5029-3678-8354-A2F60F326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6" t="2939" r="1472" b="7803"/>
            <a:stretch/>
          </p:blipFill>
          <p:spPr>
            <a:xfrm>
              <a:off x="2319805" y="2680121"/>
              <a:ext cx="1456087" cy="1211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A40022-8ABB-61B7-6600-0FC73E61FBD0}"/>
                </a:ext>
              </a:extLst>
            </p:cNvPr>
            <p:cNvSpPr txBox="1"/>
            <p:nvPr/>
          </p:nvSpPr>
          <p:spPr>
            <a:xfrm>
              <a:off x="2511250" y="3984626"/>
              <a:ext cx="1073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Predicted Landmark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0152773-2E68-7A47-734F-560FAD73419C}"/>
              </a:ext>
            </a:extLst>
          </p:cNvPr>
          <p:cNvSpPr/>
          <p:nvPr/>
        </p:nvSpPr>
        <p:spPr>
          <a:xfrm>
            <a:off x="4675222" y="4827238"/>
            <a:ext cx="4255260" cy="1020764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</a:rPr>
              <a:t>LP loss : </a:t>
            </a:r>
            <a:r>
              <a:rPr lang="ko-KR" altLang="en-US" sz="1800" dirty="0">
                <a:solidFill>
                  <a:schemeClr val="tx1"/>
                </a:solidFill>
              </a:rPr>
              <a:t>예측된 랜드마크 값들 서로의 거리를 </a:t>
            </a:r>
            <a:r>
              <a:rPr lang="en-US" altLang="ko-KR" sz="1800" dirty="0">
                <a:solidFill>
                  <a:schemeClr val="tx1"/>
                </a:solidFill>
              </a:rPr>
              <a:t>Laplacian Smoothing </a:t>
            </a:r>
            <a:r>
              <a:rPr lang="ko-KR" altLang="en-US" sz="1800" dirty="0">
                <a:solidFill>
                  <a:schemeClr val="tx1"/>
                </a:solidFill>
              </a:rPr>
              <a:t>기법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sz="1800" dirty="0">
                <a:solidFill>
                  <a:schemeClr val="tx1"/>
                </a:solidFill>
              </a:rPr>
              <a:t>구하는 </a:t>
            </a: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sz="1800" dirty="0">
                <a:solidFill>
                  <a:schemeClr val="tx1"/>
                </a:solidFill>
              </a:rPr>
              <a:t>istance loss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3D38B0-E12A-DEB2-113C-F90A95D548FC}"/>
              </a:ext>
            </a:extLst>
          </p:cNvPr>
          <p:cNvSpPr/>
          <p:nvPr/>
        </p:nvSpPr>
        <p:spPr>
          <a:xfrm>
            <a:off x="1680663" y="4110473"/>
            <a:ext cx="347625" cy="32917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5B12D31-0043-2018-DBE7-FF8D5F073505}"/>
              </a:ext>
            </a:extLst>
          </p:cNvPr>
          <p:cNvCxnSpPr>
            <a:cxnSpLocks/>
          </p:cNvCxnSpPr>
          <p:nvPr/>
        </p:nvCxnSpPr>
        <p:spPr>
          <a:xfrm>
            <a:off x="2023665" y="4115518"/>
            <a:ext cx="2450581" cy="4791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00D081-6717-F3D2-3BB2-23725334073C}"/>
              </a:ext>
            </a:extLst>
          </p:cNvPr>
          <p:cNvCxnSpPr>
            <a:cxnSpLocks/>
          </p:cNvCxnSpPr>
          <p:nvPr/>
        </p:nvCxnSpPr>
        <p:spPr>
          <a:xfrm>
            <a:off x="1680663" y="4448466"/>
            <a:ext cx="1138298" cy="166315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97AFF33-CF9C-B753-85E7-BCABEBB82143}"/>
              </a:ext>
            </a:extLst>
          </p:cNvPr>
          <p:cNvGrpSpPr/>
          <p:nvPr/>
        </p:nvGrpSpPr>
        <p:grpSpPr>
          <a:xfrm>
            <a:off x="2818961" y="4598905"/>
            <a:ext cx="1655285" cy="1512720"/>
            <a:chOff x="3934747" y="4733983"/>
            <a:chExt cx="1225148" cy="1179772"/>
          </a:xfrm>
        </p:grpSpPr>
        <p:pic>
          <p:nvPicPr>
            <p:cNvPr id="100" name="그림 99" descr="스크린샷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E45D0FE9-A12E-074E-E9A7-7B0448FE7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05" t="58426" r="8097" b="17240"/>
            <a:stretch/>
          </p:blipFill>
          <p:spPr>
            <a:xfrm>
              <a:off x="3934747" y="4733983"/>
              <a:ext cx="1225148" cy="11797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882316F-EC7A-C77D-A5AB-E1E36A56F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110" y="5027745"/>
              <a:ext cx="562930" cy="7024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849CC02-BEF5-66BF-E90A-E2FC48319EA6}"/>
                </a:ext>
              </a:extLst>
            </p:cNvPr>
            <p:cNvSpPr/>
            <p:nvPr/>
          </p:nvSpPr>
          <p:spPr>
            <a:xfrm>
              <a:off x="4610575" y="5333273"/>
              <a:ext cx="50800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F51598D8-7652-88E3-D07D-969EB430F5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6135" y="5363024"/>
              <a:ext cx="40640" cy="7194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48956C08-7B08-38EA-B524-8334ABE3B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775" y="5027745"/>
              <a:ext cx="228114" cy="40722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BA08830-2435-9B35-8223-36681B2B8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9430" y="5434965"/>
              <a:ext cx="327345" cy="27319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00A5FF6-454C-54B7-F111-5AC8E3E29D98}"/>
              </a:ext>
            </a:extLst>
          </p:cNvPr>
          <p:cNvSpPr/>
          <p:nvPr/>
        </p:nvSpPr>
        <p:spPr>
          <a:xfrm>
            <a:off x="4675222" y="1952506"/>
            <a:ext cx="4255259" cy="916294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rtlCol="0" anchor="ctr"/>
          <a:lstStyle/>
          <a:p>
            <a:r>
              <a:rPr lang="en-US" altLang="ko-KR" sz="1800" dirty="0">
                <a:solidFill>
                  <a:schemeClr val="tx1"/>
                </a:solidFill>
              </a:rPr>
              <a:t>FL loss : </a:t>
            </a:r>
            <a:r>
              <a:rPr lang="ko-KR" altLang="en-US" sz="1800" dirty="0">
                <a:solidFill>
                  <a:schemeClr val="tx1"/>
                </a:solidFill>
              </a:rPr>
              <a:t>실제 랜드마크와 예측된 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랜드마크 값들의 각 거리를 합산한 </a:t>
            </a:r>
            <a:r>
              <a:rPr lang="en-US" altLang="ko-KR" sz="1800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2BAB1AD-EF93-EFE1-EE0C-92021B6DA676}"/>
              </a:ext>
            </a:extLst>
          </p:cNvPr>
          <p:cNvSpPr/>
          <p:nvPr/>
        </p:nvSpPr>
        <p:spPr>
          <a:xfrm>
            <a:off x="8310574" y="3548389"/>
            <a:ext cx="1390607" cy="707110"/>
          </a:xfrm>
          <a:prstGeom prst="roundRect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Total loss</a:t>
            </a:r>
          </a:p>
        </p:txBody>
      </p:sp>
      <p:sp>
        <p:nvSpPr>
          <p:cNvPr id="94" name="순서도: 논리합 93">
            <a:extLst>
              <a:ext uri="{FF2B5EF4-FFF2-40B4-BE49-F238E27FC236}">
                <a16:creationId xmlns:a16="http://schemas.microsoft.com/office/drawing/2014/main" id="{60129E9E-6ADC-B40E-0BAE-01F1852C96EE}"/>
              </a:ext>
            </a:extLst>
          </p:cNvPr>
          <p:cNvSpPr/>
          <p:nvPr/>
        </p:nvSpPr>
        <p:spPr>
          <a:xfrm>
            <a:off x="6638583" y="3730211"/>
            <a:ext cx="328539" cy="343467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7F22349-EF82-2EE7-1A18-F8F14A33E646}"/>
              </a:ext>
            </a:extLst>
          </p:cNvPr>
          <p:cNvCxnSpPr>
            <a:cxnSpLocks/>
          </p:cNvCxnSpPr>
          <p:nvPr/>
        </p:nvCxnSpPr>
        <p:spPr>
          <a:xfrm>
            <a:off x="6796793" y="3902835"/>
            <a:ext cx="14719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3138A2A-FBDE-551C-EA55-6E1EF44E99D4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802853" y="3014105"/>
            <a:ext cx="0" cy="716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FE7682A-BD13-D374-E699-077837A20635}"/>
              </a:ext>
            </a:extLst>
          </p:cNvPr>
          <p:cNvCxnSpPr>
            <a:cxnSpLocks/>
          </p:cNvCxnSpPr>
          <p:nvPr/>
        </p:nvCxnSpPr>
        <p:spPr>
          <a:xfrm>
            <a:off x="6802852" y="3947045"/>
            <a:ext cx="0" cy="716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32EE21BD-14AB-70BB-189D-B27C7339FDAD}"/>
                  </a:ext>
                </a:extLst>
              </p:cNvPr>
              <p:cNvSpPr/>
              <p:nvPr/>
            </p:nvSpPr>
            <p:spPr>
              <a:xfrm>
                <a:off x="9000900" y="1908623"/>
                <a:ext cx="2560140" cy="10040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정확도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𝐹𝑙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den>
                    </m:f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32EE21BD-14AB-70BB-189D-B27C7339F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900" y="1908623"/>
                <a:ext cx="2560140" cy="10040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D976EBD-1F9C-C0D6-373F-4A398BA341CB}"/>
                  </a:ext>
                </a:extLst>
              </p:cNvPr>
              <p:cNvSpPr/>
              <p:nvPr/>
            </p:nvSpPr>
            <p:spPr>
              <a:xfrm>
                <a:off x="9020921" y="4833765"/>
                <a:ext cx="2560140" cy="102076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부드러움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den>
                    </m:f>
                  </m:oMath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D976EBD-1F9C-C0D6-373F-4A398BA34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921" y="4833765"/>
                <a:ext cx="2560140" cy="102076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0D2832F-15B5-3CC8-1251-61889962F75F}"/>
              </a:ext>
            </a:extLst>
          </p:cNvPr>
          <p:cNvCxnSpPr>
            <a:cxnSpLocks/>
            <a:stCxn id="106" idx="0"/>
            <a:endCxn id="108" idx="1"/>
          </p:cNvCxnSpPr>
          <p:nvPr/>
        </p:nvCxnSpPr>
        <p:spPr>
          <a:xfrm rot="5400000" flipH="1" flipV="1">
            <a:off x="1740001" y="2167836"/>
            <a:ext cx="847589" cy="15095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C7CC9E4-457B-9EF8-2755-59D01EB4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8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10329396" y="57214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E368E7-1038-4FB3-5FAC-4881A40DE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72154"/>
              </p:ext>
            </p:extLst>
          </p:nvPr>
        </p:nvGraphicFramePr>
        <p:xfrm>
          <a:off x="4767316" y="4551182"/>
          <a:ext cx="5692830" cy="1903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ea typeface="Tmon몬소리 Black" panose="02000A03000000000000"/>
                        </a:rPr>
                        <a:t>데이터 구성</a:t>
                      </a: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ea typeface="Tmon몬소리 Black" panose="02000A03000000000000"/>
                        </a:rPr>
                        <a:t>정좌우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(5400/5000)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학습 모델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Training Time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36000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17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1.8697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Valid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0.1763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173F56-9AF4-A38E-D99A-8ED1DE3E2569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Batch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size : 16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Learning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rate : 1e-4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A5EB7B-03C5-9314-86DD-AD13C3AACBCB}"/>
              </a:ext>
            </a:extLst>
          </p:cNvPr>
          <p:cNvSpPr txBox="1"/>
          <p:nvPr/>
        </p:nvSpPr>
        <p:spPr>
          <a:xfrm>
            <a:off x="1900965" y="3626622"/>
            <a:ext cx="73867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정면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좌측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우측 영상의 얼굴 랜드마크 위치가 너무 달라 학습 후 틀어짐 발생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b="1" dirty="0">
                <a:ea typeface="Tmon몬소리 Black" panose="02000A0300000000000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ea typeface="Tmon몬소리 Black" panose="02000A03000000000000"/>
              </a:rPr>
              <a:t>2D</a:t>
            </a:r>
            <a:r>
              <a:rPr lang="ko-KR" altLang="en-US" sz="1400" b="1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Shape</a:t>
            </a:r>
            <a:r>
              <a:rPr lang="ko-KR" altLang="en-US" sz="1400" dirty="0">
                <a:ea typeface="Tmon몬소리 Black" panose="02000A03000000000000"/>
              </a:rPr>
              <a:t>을 사용하여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Z</a:t>
            </a:r>
            <a:r>
              <a:rPr lang="ko-KR" altLang="en-US" sz="1400" b="1" dirty="0">
                <a:ea typeface="Tmon몬소리 Black" panose="02000A03000000000000"/>
              </a:rPr>
              <a:t>축에 대한 정보가 없음</a:t>
            </a:r>
            <a:r>
              <a:rPr lang="en-US" altLang="ko-KR" sz="1400" b="1" dirty="0">
                <a:ea typeface="Tmon몬소리 Black" panose="02000A03000000000000"/>
              </a:rPr>
              <a:t>.  </a:t>
            </a:r>
            <a:endParaRPr lang="ko-KR" altLang="en-US" sz="1400" b="1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33ADC-F8F1-BC15-C0C5-E1F9BDE281F5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1. 3</a:t>
            </a:r>
            <a:r>
              <a:rPr lang="en-US" altLang="ko-KR" sz="1400" dirty="0">
                <a:ea typeface="Tmon몬소리 Black" panose="02000A03000000000000"/>
              </a:rPr>
              <a:t>D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Landmark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Point</a:t>
            </a:r>
            <a:r>
              <a:rPr lang="ko-KR" altLang="en-US" sz="1400" dirty="0">
                <a:ea typeface="Tmon몬소리 Black" panose="02000A03000000000000"/>
              </a:rPr>
              <a:t>를 얻는다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영상의 </a:t>
            </a:r>
            <a:r>
              <a:rPr lang="ko-KR" altLang="en-US" sz="1400" b="1" dirty="0">
                <a:ea typeface="Tmon몬소리 Black" panose="02000A03000000000000"/>
              </a:rPr>
              <a:t>정면만 사용</a:t>
            </a:r>
            <a:r>
              <a:rPr lang="ko-KR" altLang="en-US" sz="1400" dirty="0">
                <a:ea typeface="Tmon몬소리 Black" panose="02000A03000000000000"/>
              </a:rPr>
              <a:t>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EC7F67C-7D8A-83D6-7283-DA62D8171E99}"/>
              </a:ext>
            </a:extLst>
          </p:cNvPr>
          <p:cNvGrpSpPr/>
          <p:nvPr/>
        </p:nvGrpSpPr>
        <p:grpSpPr>
          <a:xfrm>
            <a:off x="1662900" y="5240840"/>
            <a:ext cx="476130" cy="338430"/>
            <a:chOff x="272023" y="1632975"/>
            <a:chExt cx="806673" cy="573378"/>
          </a:xfrm>
        </p:grpSpPr>
        <p:sp>
          <p:nvSpPr>
            <p:cNvPr id="54" name="대각선 줄무늬 53">
              <a:extLst>
                <a:ext uri="{FF2B5EF4-FFF2-40B4-BE49-F238E27FC236}">
                  <a16:creationId xmlns:a16="http://schemas.microsoft.com/office/drawing/2014/main" id="{4369EC68-E502-1544-E6D1-36E4D61AC66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881FF68E-687F-F168-32F3-7A0FCD2FD1A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F3C70C0-EE1A-79C2-6DAD-4FB54DA78612}"/>
              </a:ext>
            </a:extLst>
          </p:cNvPr>
          <p:cNvGrpSpPr/>
          <p:nvPr/>
        </p:nvGrpSpPr>
        <p:grpSpPr>
          <a:xfrm>
            <a:off x="2491448" y="760013"/>
            <a:ext cx="7618811" cy="2710137"/>
            <a:chOff x="2361536" y="802887"/>
            <a:chExt cx="7618811" cy="2710137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C119F19-ABD4-A620-C490-16583BDBC73B}"/>
                </a:ext>
              </a:extLst>
            </p:cNvPr>
            <p:cNvGrpSpPr/>
            <p:nvPr/>
          </p:nvGrpSpPr>
          <p:grpSpPr>
            <a:xfrm>
              <a:off x="2361536" y="802887"/>
              <a:ext cx="7618811" cy="2710137"/>
              <a:chOff x="2361536" y="802887"/>
              <a:chExt cx="7618811" cy="2710137"/>
            </a:xfrm>
          </p:grpSpPr>
          <p:pic>
            <p:nvPicPr>
              <p:cNvPr id="21" name="Picture 16">
                <a:extLst>
                  <a:ext uri="{FF2B5EF4-FFF2-40B4-BE49-F238E27FC236}">
                    <a16:creationId xmlns:a16="http://schemas.microsoft.com/office/drawing/2014/main" id="{C0BDE2A6-BE9A-E091-713D-7AA23511479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1536" y="802887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8">
                <a:extLst>
                  <a:ext uri="{FF2B5EF4-FFF2-40B4-BE49-F238E27FC236}">
                    <a16:creationId xmlns:a16="http://schemas.microsoft.com/office/drawing/2014/main" id="{5D0909B3-4DCF-53EE-3BD4-4A63B98AC34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347" y="813024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9F2A2F6-208B-9BE3-9CAD-A4040E03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093" y="1094345"/>
              <a:ext cx="0" cy="196221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685C8AC-E105-D73E-0845-C50A113CB803}"/>
                </a:ext>
              </a:extLst>
            </p:cNvPr>
            <p:cNvGrpSpPr/>
            <p:nvPr/>
          </p:nvGrpSpPr>
          <p:grpSpPr>
            <a:xfrm>
              <a:off x="7271386" y="2837618"/>
              <a:ext cx="45719" cy="228253"/>
              <a:chOff x="5915895" y="2393687"/>
              <a:chExt cx="48024" cy="54191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F9907C4-40BD-C34E-6BFF-75C59512B8B4}"/>
                  </a:ext>
                </a:extLst>
              </p:cNvPr>
              <p:cNvGrpSpPr/>
              <p:nvPr/>
            </p:nvGrpSpPr>
            <p:grpSpPr>
              <a:xfrm flipH="1">
                <a:off x="5918200" y="2658171"/>
                <a:ext cx="45719" cy="277432"/>
                <a:chOff x="5963919" y="2370240"/>
                <a:chExt cx="93168" cy="565363"/>
              </a:xfrm>
            </p:grpSpPr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B29AE2EF-B007-CC32-6F55-87C5F9BE5A78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7E1F1E39-61C4-F28A-4ACB-313DBE754C72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68E3A31F-F61F-354A-D008-71AF051F98BF}"/>
                  </a:ext>
                </a:extLst>
              </p:cNvPr>
              <p:cNvGrpSpPr/>
              <p:nvPr/>
            </p:nvGrpSpPr>
            <p:grpSpPr>
              <a:xfrm rot="10800000" flipH="1">
                <a:off x="5915895" y="2393687"/>
                <a:ext cx="45719" cy="277432"/>
                <a:chOff x="5963919" y="2370240"/>
                <a:chExt cx="93168" cy="565363"/>
              </a:xfrm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2A1E8BCF-F3BD-EF5C-93F4-3E4839799D12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957731A-8E29-CD44-B02E-E6BA97C28E2C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53F7A62-2EC2-B138-2972-DF78C0B1C7C9}"/>
              </a:ext>
            </a:extLst>
          </p:cNvPr>
          <p:cNvGrpSpPr/>
          <p:nvPr/>
        </p:nvGrpSpPr>
        <p:grpSpPr>
          <a:xfrm>
            <a:off x="2304402" y="743155"/>
            <a:ext cx="8324855" cy="2711292"/>
            <a:chOff x="2304402" y="743155"/>
            <a:chExt cx="8324855" cy="27112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6ACFD2A-36B4-272C-9490-8509CB722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3" t="15771" r="28356" b="24908"/>
            <a:stretch/>
          </p:blipFill>
          <p:spPr>
            <a:xfrm>
              <a:off x="6460036" y="751279"/>
              <a:ext cx="4169221" cy="27031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E5D9BFD2-7CB6-57DE-19A9-361E56C77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6" t="19933" r="28978" b="23937"/>
            <a:stretch/>
          </p:blipFill>
          <p:spPr>
            <a:xfrm>
              <a:off x="2304402" y="751280"/>
              <a:ext cx="4155634" cy="2703167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DEB175-893B-FC7C-4B41-0EB61575352C}"/>
                </a:ext>
              </a:extLst>
            </p:cNvPr>
            <p:cNvSpPr txBox="1"/>
            <p:nvPr/>
          </p:nvSpPr>
          <p:spPr>
            <a:xfrm>
              <a:off x="3306842" y="751280"/>
              <a:ext cx="225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정면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C42A98-B7C5-797A-2B1F-9DBBAC371902}"/>
                </a:ext>
              </a:extLst>
            </p:cNvPr>
            <p:cNvSpPr txBox="1"/>
            <p:nvPr/>
          </p:nvSpPr>
          <p:spPr>
            <a:xfrm>
              <a:off x="7424110" y="743155"/>
              <a:ext cx="2254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우측</a:t>
              </a: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0A4FAFA-0574-E5D0-AA79-234B750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EEE9550D-A9DF-D6B3-BAD7-F90146EED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68647"/>
              </p:ext>
            </p:extLst>
          </p:nvPr>
        </p:nvGraphicFramePr>
        <p:xfrm>
          <a:off x="4767316" y="4553568"/>
          <a:ext cx="5692830" cy="188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 구성</a:t>
                      </a: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정면 </a:t>
                      </a:r>
                      <a:r>
                        <a:rPr lang="en-US" altLang="ko-KR" sz="1500" dirty="0"/>
                        <a:t>(9000)</a:t>
                      </a:r>
                      <a:endParaRPr lang="ko-KR" altLang="en-US" sz="1500" dirty="0"/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4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학습 모델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Model from Scratch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Training Time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65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0.0597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Valid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0.0594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8A8F8D-B2C1-E151-EAA8-43D759A03B20}"/>
              </a:ext>
            </a:extLst>
          </p:cNvPr>
          <p:cNvGrpSpPr/>
          <p:nvPr/>
        </p:nvGrpSpPr>
        <p:grpSpPr>
          <a:xfrm>
            <a:off x="10329396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6D52483F-99BA-F4AC-FA09-7D5A658BC41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911404F3-38B2-81CA-CF72-8EFBABFDE5B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AC4FA3-053E-A0D8-A214-A8EF6ADC52E1}"/>
              </a:ext>
            </a:extLst>
          </p:cNvPr>
          <p:cNvSpPr txBox="1"/>
          <p:nvPr/>
        </p:nvSpPr>
        <p:spPr>
          <a:xfrm>
            <a:off x="1905931" y="3634352"/>
            <a:ext cx="885018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기존 영어로 학습 되었던 </a:t>
            </a:r>
            <a:r>
              <a:rPr lang="ko-KR" altLang="en-US" sz="1400" dirty="0">
                <a:ea typeface="Tmon몬소리 Black" panose="02000A03000000000000"/>
              </a:rPr>
              <a:t>모델에서 </a:t>
            </a:r>
            <a:r>
              <a:rPr lang="en-US" altLang="ko-KR" sz="1400" dirty="0">
                <a:ea typeface="Tmon몬소리 Black" panose="02000A03000000000000"/>
              </a:rPr>
              <a:t>Fine-Tuning </a:t>
            </a:r>
            <a:r>
              <a:rPr lang="ko-KR" altLang="en-US" sz="1400" dirty="0">
                <a:ea typeface="Tmon몬소리 Black" panose="02000A03000000000000"/>
              </a:rPr>
              <a:t>후 </a:t>
            </a:r>
            <a:r>
              <a:rPr lang="en-US" altLang="ko-KR" sz="1400" dirty="0">
                <a:ea typeface="Tmon몬소리 Black" panose="02000A03000000000000"/>
              </a:rPr>
              <a:t>Inference </a:t>
            </a:r>
            <a:r>
              <a:rPr lang="ko-KR" altLang="en-US" sz="1400" dirty="0">
                <a:ea typeface="Tmon몬소리 Black" panose="02000A03000000000000"/>
              </a:rPr>
              <a:t>진행 시 입이 많이 움직이지 않는다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dirty="0">
                <a:ea typeface="Tmon몬소리 Black" panose="02000A03000000000000"/>
              </a:rPr>
              <a:t>: </a:t>
            </a:r>
            <a:r>
              <a:rPr lang="ko-KR" altLang="en-US" sz="1400" dirty="0" err="1">
                <a:ea typeface="Tmon몬소리 Black" panose="02000A03000000000000"/>
              </a:rPr>
              <a:t>영어랑</a:t>
            </a:r>
            <a:r>
              <a:rPr lang="ko-KR" altLang="en-US" sz="1400" dirty="0">
                <a:ea typeface="Tmon몬소리 Black" panose="02000A03000000000000"/>
              </a:rPr>
              <a:t> 한국어의 입모양이 언어적 차이로 인해 차이가 크게 존재한다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r>
              <a:rPr lang="en-US" altLang="ko-KR" sz="1400" b="1" dirty="0">
                <a:ea typeface="Tmon몬소리 Black" panose="02000A03000000000000"/>
              </a:rPr>
              <a:t>(</a:t>
            </a:r>
            <a:r>
              <a:rPr lang="ko-KR" altLang="en-US" sz="1400" b="1" dirty="0">
                <a:ea typeface="Tmon몬소리 Black" panose="02000A03000000000000"/>
              </a:rPr>
              <a:t>추정</a:t>
            </a:r>
            <a:r>
              <a:rPr lang="en-US" altLang="ko-KR" sz="1400" b="1" dirty="0">
                <a:ea typeface="Tmon몬소리 Black" panose="02000A03000000000000"/>
              </a:rPr>
              <a:t>)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88ED7-2558-E38C-62D3-1B0822E7E957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</a:t>
            </a:r>
            <a:r>
              <a:rPr lang="en-US" altLang="ko-KR" sz="1400" b="1" dirty="0">
                <a:ea typeface="Tmon몬소리 Black" panose="02000A03000000000000"/>
              </a:rPr>
              <a:t>Model from Scratch </a:t>
            </a:r>
            <a:endParaRPr lang="en-US" altLang="ko-KR" sz="1400" b="1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음성의 특징 분석</a:t>
            </a:r>
            <a:r>
              <a:rPr lang="en-US" altLang="ko-KR" sz="1400" dirty="0">
                <a:ea typeface="Tmon몬소리 Black" panose="02000A03000000000000"/>
              </a:rPr>
              <a:t>, </a:t>
            </a:r>
            <a:r>
              <a:rPr lang="ko-KR" altLang="en-US" sz="1400" dirty="0">
                <a:ea typeface="Tmon몬소리 Black" panose="02000A03000000000000"/>
              </a:rPr>
              <a:t>재 </a:t>
            </a:r>
            <a:r>
              <a:rPr lang="ko-KR" altLang="en-US" sz="1400" dirty="0" err="1">
                <a:ea typeface="Tmon몬소리 Black" panose="02000A03000000000000"/>
              </a:rPr>
              <a:t>전처리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995280-69EE-EC27-EAAD-238DE8EEB3DD}"/>
              </a:ext>
            </a:extLst>
          </p:cNvPr>
          <p:cNvGrpSpPr/>
          <p:nvPr/>
        </p:nvGrpSpPr>
        <p:grpSpPr>
          <a:xfrm>
            <a:off x="1725018" y="4869884"/>
            <a:ext cx="476130" cy="338430"/>
            <a:chOff x="272023" y="1632975"/>
            <a:chExt cx="806673" cy="573378"/>
          </a:xfrm>
        </p:grpSpPr>
        <p:sp>
          <p:nvSpPr>
            <p:cNvPr id="29" name="대각선 줄무늬 28">
              <a:extLst>
                <a:ext uri="{FF2B5EF4-FFF2-40B4-BE49-F238E27FC236}">
                  <a16:creationId xmlns:a16="http://schemas.microsoft.com/office/drawing/2014/main" id="{57606E2C-ACCF-0B27-87ED-E93479771DC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id="{EC825AA1-76B1-5C0F-6F8A-B61CA5DFBA0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14">
            <a:extLst>
              <a:ext uri="{FF2B5EF4-FFF2-40B4-BE49-F238E27FC236}">
                <a16:creationId xmlns:a16="http://schemas.microsoft.com/office/drawing/2014/main" id="{E5547A42-26D6-F11C-8D3F-1A850FE25F7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48" y="769698"/>
            <a:ext cx="37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507AC0-8D92-7FD0-3D46-D47A617A3484}"/>
              </a:ext>
            </a:extLst>
          </p:cNvPr>
          <p:cNvCxnSpPr>
            <a:cxnSpLocks/>
          </p:cNvCxnSpPr>
          <p:nvPr/>
        </p:nvCxnSpPr>
        <p:spPr>
          <a:xfrm>
            <a:off x="4023929" y="2196952"/>
            <a:ext cx="0" cy="672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DA43D61-E1E4-E566-BCA6-C42D96520C46}"/>
              </a:ext>
            </a:extLst>
          </p:cNvPr>
          <p:cNvGrpSpPr/>
          <p:nvPr/>
        </p:nvGrpSpPr>
        <p:grpSpPr>
          <a:xfrm>
            <a:off x="6326755" y="769698"/>
            <a:ext cx="3780000" cy="2700000"/>
            <a:chOff x="6357235" y="769698"/>
            <a:chExt cx="3780000" cy="2700000"/>
          </a:xfrm>
        </p:grpSpPr>
        <p:pic>
          <p:nvPicPr>
            <p:cNvPr id="46" name="Picture 20">
              <a:extLst>
                <a:ext uri="{FF2B5EF4-FFF2-40B4-BE49-F238E27FC236}">
                  <a16:creationId xmlns:a16="http://schemas.microsoft.com/office/drawing/2014/main" id="{A61BA17C-9A80-905D-8C95-EBB3560D942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235" y="769698"/>
              <a:ext cx="378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AFCE5AA-383C-116D-1A72-DA114224C525}"/>
                </a:ext>
              </a:extLst>
            </p:cNvPr>
            <p:cNvCxnSpPr>
              <a:cxnSpLocks/>
            </p:cNvCxnSpPr>
            <p:nvPr/>
          </p:nvCxnSpPr>
          <p:spPr>
            <a:xfrm>
              <a:off x="8336849" y="1459833"/>
              <a:ext cx="0" cy="15315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2B3647-8C45-9756-51FC-65ADC20E6093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D9A8AE1-52B8-3B42-E33E-DF12FDC5F7EE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B9AD53F-986D-FEED-77D1-14BC0FCA287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4AA9B13-E3C5-54D2-88CF-F6E21860D15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63" name="오른쪽 대괄호 62">
                  <a:extLst>
                    <a:ext uri="{FF2B5EF4-FFF2-40B4-BE49-F238E27FC236}">
                      <a16:creationId xmlns:a16="http://schemas.microsoft.com/office/drawing/2014/main" id="{A5836944-EDB3-D0BA-B446-603C273173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오른쪽 대괄호 63">
                  <a:extLst>
                    <a:ext uri="{FF2B5EF4-FFF2-40B4-BE49-F238E27FC236}">
                      <a16:creationId xmlns:a16="http://schemas.microsoft.com/office/drawing/2014/main" id="{EB7C9D95-D343-4016-7AEF-7AE7B560D18D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2B0FB1F-7AD1-F0D0-E1F7-F3B5CC97E4EE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5F32DF2-95B2-105F-613B-46C811533EBB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Batch size : 16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Learning rate : 1e-4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061B9D-9425-3212-35DF-E2C91195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1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41E452-A920-7036-400F-334B8C53EC23}"/>
              </a:ext>
            </a:extLst>
          </p:cNvPr>
          <p:cNvSpPr/>
          <p:nvPr/>
        </p:nvSpPr>
        <p:spPr>
          <a:xfrm>
            <a:off x="7585704" y="156096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- 249 epoch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6140" y="666361"/>
            <a:ext cx="2883079" cy="1475707"/>
            <a:chOff x="177947" y="1170864"/>
            <a:chExt cx="2883079" cy="147570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8A4A9D-F9E4-7E74-CA24-99D76CA9EE5D}"/>
              </a:ext>
            </a:extLst>
          </p:cNvPr>
          <p:cNvGrpSpPr/>
          <p:nvPr/>
        </p:nvGrpSpPr>
        <p:grpSpPr>
          <a:xfrm>
            <a:off x="11353800" y="78429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91215700-3709-1461-1187-B391D413D6F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D7572C24-D067-EEB4-3C18-B989FF9CE82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output_pretrained">
            <a:hlinkClick r:id="" action="ppaction://media"/>
            <a:extLst>
              <a:ext uri="{FF2B5EF4-FFF2-40B4-BE49-F238E27FC236}">
                <a16:creationId xmlns:a16="http://schemas.microsoft.com/office/drawing/2014/main" id="{7C1606C2-290F-1A08-DB39-0FC179D2B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8791" y="1967885"/>
            <a:ext cx="4084585" cy="40845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6D07FA-E5B6-36C7-7A39-CCFCA9D4BF34}"/>
              </a:ext>
            </a:extLst>
          </p:cNvPr>
          <p:cNvSpPr/>
          <p:nvPr/>
        </p:nvSpPr>
        <p:spPr>
          <a:xfrm>
            <a:off x="2516903" y="153890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Pretrained</a:t>
            </a:r>
          </a:p>
        </p:txBody>
      </p:sp>
      <p:pic>
        <p:nvPicPr>
          <p:cNvPr id="27" name="output_249_ckpt">
            <a:hlinkClick r:id="" action="ppaction://media"/>
            <a:extLst>
              <a:ext uri="{FF2B5EF4-FFF2-40B4-BE49-F238E27FC236}">
                <a16:creationId xmlns:a16="http://schemas.microsoft.com/office/drawing/2014/main" id="{DA300F2B-84B3-77CB-E3A3-BF11A43A4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3650" y="1974990"/>
            <a:ext cx="4084585" cy="4084585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094A981-8BC1-1A23-29D7-AA30A4A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8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 - ②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Wave To Lip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26EB2B-90BE-0431-CA75-7126B51D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3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368641" y="660402"/>
            <a:ext cx="2851449" cy="1556405"/>
            <a:chOff x="209577" y="1170864"/>
            <a:chExt cx="2851449" cy="155640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209577" y="1943913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Image - Generator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Data</a:t>
              </a:r>
            </a:p>
          </p:txBody>
        </p:sp>
      </p:grpSp>
      <p:pic>
        <p:nvPicPr>
          <p:cNvPr id="40" name="Picture 5">
            <a:extLst>
              <a:ext uri="{FF2B5EF4-FFF2-40B4-BE49-F238E27FC236}">
                <a16:creationId xmlns:a16="http://schemas.microsoft.com/office/drawing/2014/main" id="{9F9C7B11-D94A-F962-3C1A-45EE7A0FA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" t="539" r="-412"/>
          <a:stretch/>
        </p:blipFill>
        <p:spPr>
          <a:xfrm>
            <a:off x="1989106" y="1316356"/>
            <a:ext cx="5613209" cy="44054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84E151F0-832B-D36D-90FA-0ADF09B1519A}"/>
              </a:ext>
            </a:extLst>
          </p:cNvPr>
          <p:cNvSpPr/>
          <p:nvPr/>
        </p:nvSpPr>
        <p:spPr>
          <a:xfrm>
            <a:off x="2691288" y="2283984"/>
            <a:ext cx="917487" cy="680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9B4966-39A7-D6B7-8BC0-9998CBB36CEC}"/>
              </a:ext>
            </a:extLst>
          </p:cNvPr>
          <p:cNvSpPr/>
          <p:nvPr/>
        </p:nvSpPr>
        <p:spPr>
          <a:xfrm>
            <a:off x="7733617" y="3843397"/>
            <a:ext cx="817370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AIHUB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한국인 입 모양 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(.wav)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(.mp4),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라벨데이터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시간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인원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각도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D5D404B8-3D50-9C89-8591-9E5C8A5731E4}"/>
              </a:ext>
            </a:extLst>
          </p:cNvPr>
          <p:cNvGraphicFramePr/>
          <p:nvPr/>
        </p:nvGraphicFramePr>
        <p:xfrm>
          <a:off x="8473242" y="1526629"/>
          <a:ext cx="4314043" cy="219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2B9741-67D3-A555-9463-F1531AB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BFEC1-81A4-C024-6812-C24544CB1A69}"/>
              </a:ext>
            </a:extLst>
          </p:cNvPr>
          <p:cNvSpPr/>
          <p:nvPr/>
        </p:nvSpPr>
        <p:spPr>
          <a:xfrm>
            <a:off x="8068780" y="1787584"/>
            <a:ext cx="404462" cy="15296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7F15B-5784-3520-F80C-77ABE9F80289}"/>
              </a:ext>
            </a:extLst>
          </p:cNvPr>
          <p:cNvSpPr/>
          <p:nvPr/>
        </p:nvSpPr>
        <p:spPr>
          <a:xfrm>
            <a:off x="8937281" y="1787584"/>
            <a:ext cx="404462" cy="15296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1646C-74B8-F2D4-6FF7-6C9708811F0B}"/>
              </a:ext>
            </a:extLst>
          </p:cNvPr>
          <p:cNvSpPr txBox="1"/>
          <p:nvPr/>
        </p:nvSpPr>
        <p:spPr>
          <a:xfrm>
            <a:off x="8085443" y="330667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2F700-8C09-F928-DE6F-2EDEDEC99DAD}"/>
              </a:ext>
            </a:extLst>
          </p:cNvPr>
          <p:cNvSpPr txBox="1"/>
          <p:nvPr/>
        </p:nvSpPr>
        <p:spPr>
          <a:xfrm>
            <a:off x="8964332" y="330477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AC8C0-248C-3C89-E807-810561CFAEDC}"/>
              </a:ext>
            </a:extLst>
          </p:cNvPr>
          <p:cNvSpPr txBox="1"/>
          <p:nvPr/>
        </p:nvSpPr>
        <p:spPr>
          <a:xfrm>
            <a:off x="7968393" y="149693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A8CC8-FEB0-127D-CB83-FD412C0791B7}"/>
              </a:ext>
            </a:extLst>
          </p:cNvPr>
          <p:cNvSpPr txBox="1"/>
          <p:nvPr/>
        </p:nvSpPr>
        <p:spPr>
          <a:xfrm>
            <a:off x="8848044" y="149693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710313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208487"/>
            <a:chOff x="209577" y="1170864"/>
            <a:chExt cx="2959514" cy="1208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-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78FC5FA-EEAB-1C91-9EDA-901C89E8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70" y="4962107"/>
            <a:ext cx="9333059" cy="1482028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DED53F-41A8-0247-1CFA-C0005763E55D}"/>
              </a:ext>
            </a:extLst>
          </p:cNvPr>
          <p:cNvCxnSpPr>
            <a:cxnSpLocks/>
          </p:cNvCxnSpPr>
          <p:nvPr/>
        </p:nvCxnSpPr>
        <p:spPr>
          <a:xfrm flipV="1">
            <a:off x="2797195" y="3484747"/>
            <a:ext cx="38758" cy="1477360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A40B2A3-2BFF-E2EB-6676-D2064829586C}"/>
              </a:ext>
            </a:extLst>
          </p:cNvPr>
          <p:cNvCxnSpPr>
            <a:cxnSpLocks/>
          </p:cNvCxnSpPr>
          <p:nvPr/>
        </p:nvCxnSpPr>
        <p:spPr>
          <a:xfrm flipV="1">
            <a:off x="5194185" y="4416739"/>
            <a:ext cx="0" cy="545368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2142091-2511-B715-8C02-D8F5F77DB744}"/>
              </a:ext>
            </a:extLst>
          </p:cNvPr>
          <p:cNvGrpSpPr/>
          <p:nvPr/>
        </p:nvGrpSpPr>
        <p:grpSpPr>
          <a:xfrm>
            <a:off x="2722312" y="1349204"/>
            <a:ext cx="2478599" cy="3049943"/>
            <a:chOff x="2390644" y="763780"/>
            <a:chExt cx="2478599" cy="30499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29A606E-1345-C6E3-6A92-845F56D4517E}"/>
                </a:ext>
              </a:extLst>
            </p:cNvPr>
            <p:cNvGrpSpPr/>
            <p:nvPr/>
          </p:nvGrpSpPr>
          <p:grpSpPr>
            <a:xfrm>
              <a:off x="2390644" y="763780"/>
              <a:ext cx="1564199" cy="2135543"/>
              <a:chOff x="1259151" y="2942852"/>
              <a:chExt cx="2152091" cy="2938171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4865371-EF01-9113-5578-FD025F00E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AB04778-54CF-F94F-9BBC-C738290AFB1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BE05B35-BD36-6FC3-9D41-8804A8AB94A9}"/>
                </a:ext>
              </a:extLst>
            </p:cNvPr>
            <p:cNvGrpSpPr/>
            <p:nvPr/>
          </p:nvGrpSpPr>
          <p:grpSpPr>
            <a:xfrm>
              <a:off x="2543044" y="916180"/>
              <a:ext cx="1564199" cy="2135543"/>
              <a:chOff x="1259151" y="2942852"/>
              <a:chExt cx="2152091" cy="2938171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D9EE542-C297-5B0B-8B4B-4AA13BD46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2CB3637-D931-0B8C-93D9-CB678812893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85272FF-C3CC-87FB-B192-478CFB253182}"/>
                </a:ext>
              </a:extLst>
            </p:cNvPr>
            <p:cNvGrpSpPr/>
            <p:nvPr/>
          </p:nvGrpSpPr>
          <p:grpSpPr>
            <a:xfrm>
              <a:off x="2695444" y="1068580"/>
              <a:ext cx="1564199" cy="2135543"/>
              <a:chOff x="1259151" y="2942852"/>
              <a:chExt cx="2152091" cy="2938171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094E1EA-C5C8-A68F-C52E-58B6B9F5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4D21C058-C90B-85CA-85F0-87DBA70A4D4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614279E-AA05-DA6A-4236-0EFB631753E7}"/>
                </a:ext>
              </a:extLst>
            </p:cNvPr>
            <p:cNvGrpSpPr/>
            <p:nvPr/>
          </p:nvGrpSpPr>
          <p:grpSpPr>
            <a:xfrm>
              <a:off x="2847844" y="1220980"/>
              <a:ext cx="1564199" cy="2135543"/>
              <a:chOff x="1259151" y="2942852"/>
              <a:chExt cx="2152091" cy="2938171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12601909-851C-A076-D647-62FC5035D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A60BF4FA-BEDD-5972-7C0B-C61AB1651299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06172D3-3BED-3A30-A521-F9D472572AB0}"/>
                </a:ext>
              </a:extLst>
            </p:cNvPr>
            <p:cNvGrpSpPr/>
            <p:nvPr/>
          </p:nvGrpSpPr>
          <p:grpSpPr>
            <a:xfrm>
              <a:off x="3000244" y="1373380"/>
              <a:ext cx="1564199" cy="2135543"/>
              <a:chOff x="1259151" y="2942852"/>
              <a:chExt cx="2152091" cy="2938171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DB548CCC-8F73-FB69-4BC8-E1AA3852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7912172-4E26-FE2E-7DCA-9A9CC3063B76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6560C67-9C7E-9613-1C37-A5E22DD834AA}"/>
                </a:ext>
              </a:extLst>
            </p:cNvPr>
            <p:cNvGrpSpPr/>
            <p:nvPr/>
          </p:nvGrpSpPr>
          <p:grpSpPr>
            <a:xfrm>
              <a:off x="3152644" y="1525780"/>
              <a:ext cx="1564199" cy="2135543"/>
              <a:chOff x="1259151" y="2942852"/>
              <a:chExt cx="2152091" cy="293817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C275C0E4-B664-54C2-5E22-1F742B7C6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00618EE-1C04-5602-EF87-A49A236A3527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FA486FB-1613-73C2-1451-586B845460C5}"/>
                </a:ext>
              </a:extLst>
            </p:cNvPr>
            <p:cNvGrpSpPr/>
            <p:nvPr/>
          </p:nvGrpSpPr>
          <p:grpSpPr>
            <a:xfrm>
              <a:off x="3305044" y="1678180"/>
              <a:ext cx="1564199" cy="2135543"/>
              <a:chOff x="1259151" y="2942852"/>
              <a:chExt cx="2152091" cy="2938171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7E8EF6D-D2D3-F9FF-1ACD-A7BEBD8A8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1F654360-7115-704D-BABA-8042B48C63DC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55C7022-01C6-6863-4112-C899571A00FC}"/>
              </a:ext>
            </a:extLst>
          </p:cNvPr>
          <p:cNvSpPr txBox="1"/>
          <p:nvPr/>
        </p:nvSpPr>
        <p:spPr>
          <a:xfrm>
            <a:off x="5766103" y="1405592"/>
            <a:ext cx="5955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Frame : 25FPS</a:t>
            </a:r>
          </a:p>
          <a:p>
            <a:r>
              <a:rPr lang="en-US" altLang="ko-KR" dirty="0"/>
              <a:t>Wav Sample Rate : 22KHZ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인당 </a:t>
            </a:r>
            <a:r>
              <a:rPr lang="en-US" altLang="ko-KR" dirty="0"/>
              <a:t>5</a:t>
            </a:r>
            <a:r>
              <a:rPr lang="ko-KR" altLang="en-US" dirty="0"/>
              <a:t>분 가량의 영상에서 말하는 부분만 </a:t>
            </a:r>
            <a:r>
              <a:rPr lang="en-US" altLang="ko-KR" dirty="0"/>
              <a:t>Crop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해당 </a:t>
            </a:r>
            <a:r>
              <a:rPr lang="en-US" altLang="ko-KR" dirty="0"/>
              <a:t>Crop</a:t>
            </a:r>
            <a:r>
              <a:rPr lang="ko-KR" altLang="en-US" dirty="0"/>
              <a:t>한 </a:t>
            </a:r>
            <a:r>
              <a:rPr lang="en-US" altLang="ko-KR" dirty="0"/>
              <a:t>3~7</a:t>
            </a:r>
            <a:r>
              <a:rPr lang="ko-KR" altLang="en-US" dirty="0"/>
              <a:t>초 길이의 한 영상에 대해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25fps * 5(</a:t>
            </a:r>
            <a:r>
              <a:rPr lang="ko-KR" altLang="en-US" dirty="0"/>
              <a:t>평균</a:t>
            </a:r>
            <a:r>
              <a:rPr lang="en-US" altLang="ko-KR" dirty="0"/>
              <a:t>)  </a:t>
            </a:r>
            <a:r>
              <a:rPr lang="ko-KR" altLang="en-US" dirty="0"/>
              <a:t>각 </a:t>
            </a:r>
            <a:r>
              <a:rPr lang="en-US" altLang="ko-KR" dirty="0"/>
              <a:t>125</a:t>
            </a:r>
            <a:r>
              <a:rPr lang="ko-KR" altLang="en-US" dirty="0"/>
              <a:t>장의 사진을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사진에 </a:t>
            </a:r>
            <a:r>
              <a:rPr lang="en-US" altLang="ko-KR" dirty="0"/>
              <a:t>Face</a:t>
            </a:r>
            <a:r>
              <a:rPr lang="ko-KR" altLang="en-US" dirty="0"/>
              <a:t>를 </a:t>
            </a:r>
            <a:r>
              <a:rPr lang="en-US" altLang="ko-KR" dirty="0"/>
              <a:t>Detect</a:t>
            </a:r>
            <a:r>
              <a:rPr lang="ko-KR" altLang="en-US" dirty="0"/>
              <a:t>하고 얼굴 부분만 </a:t>
            </a:r>
            <a:r>
              <a:rPr lang="en-US" altLang="ko-KR" dirty="0"/>
              <a:t>Crop</a:t>
            </a:r>
            <a:r>
              <a:rPr lang="ko-KR" altLang="en-US" dirty="0"/>
              <a:t>한다</a:t>
            </a:r>
            <a:r>
              <a:rPr lang="en-US" altLang="ko-KR" dirty="0"/>
              <a:t>.  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FC45066-3A0A-96D0-949C-86959597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5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208487"/>
            <a:chOff x="209577" y="1170864"/>
            <a:chExt cx="2959514" cy="1208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A4D62957-46C6-904A-A07F-E9E141FEA882}"/>
              </a:ext>
            </a:extLst>
          </p:cNvPr>
          <p:cNvGraphicFramePr/>
          <p:nvPr/>
        </p:nvGraphicFramePr>
        <p:xfrm>
          <a:off x="7247111" y="722012"/>
          <a:ext cx="2824480" cy="243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21A199F-3CDA-43D9-249C-64E11AB7E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582842" y="3455790"/>
            <a:ext cx="2752492" cy="13726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A2337F-62CB-404B-AAC8-9383C352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6226060" y="2369230"/>
            <a:ext cx="4866580" cy="2459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C4A891-A74E-34BE-20A3-A570560A7A3F}"/>
              </a:ext>
            </a:extLst>
          </p:cNvPr>
          <p:cNvSpPr txBox="1"/>
          <p:nvPr/>
        </p:nvSpPr>
        <p:spPr>
          <a:xfrm>
            <a:off x="2973590" y="1694592"/>
            <a:ext cx="28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Discriminator </a:t>
            </a:r>
            <a:r>
              <a:rPr lang="ko-KR" altLang="en-US" dirty="0"/>
              <a:t>데이터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8856D-5B4A-05AC-F051-AD345B071CFA}"/>
              </a:ext>
            </a:extLst>
          </p:cNvPr>
          <p:cNvSpPr txBox="1"/>
          <p:nvPr/>
        </p:nvSpPr>
        <p:spPr>
          <a:xfrm>
            <a:off x="7637859" y="1675336"/>
            <a:ext cx="279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데이터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552D0-7A39-7FF6-9747-7BAB4DD3AF7E}"/>
              </a:ext>
            </a:extLst>
          </p:cNvPr>
          <p:cNvSpPr txBox="1"/>
          <p:nvPr/>
        </p:nvSpPr>
        <p:spPr>
          <a:xfrm>
            <a:off x="6598071" y="5061584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소요 시간 </a:t>
            </a:r>
            <a:r>
              <a:rPr lang="en-US" altLang="ko-KR" dirty="0"/>
              <a:t>: 60</a:t>
            </a:r>
            <a:r>
              <a:rPr lang="ko-KR" altLang="en-US" dirty="0"/>
              <a:t>시간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음성 개수 </a:t>
            </a:r>
            <a:r>
              <a:rPr lang="en-US" altLang="ko-KR" dirty="0"/>
              <a:t>: 30k </a:t>
            </a:r>
          </a:p>
          <a:p>
            <a:endParaRPr lang="en-US" altLang="ko-KR" dirty="0"/>
          </a:p>
          <a:p>
            <a:r>
              <a:rPr lang="ko-KR" altLang="en-US" dirty="0"/>
              <a:t>총 사진 개수 </a:t>
            </a:r>
            <a:r>
              <a:rPr lang="en-US" altLang="ko-KR" dirty="0"/>
              <a:t>: 30k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125</a:t>
            </a:r>
            <a:endParaRPr lang="ko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A5E1F7C-EE78-0DA9-D9E2-04203492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06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구조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E7E9687D-2DD4-1F3B-9EA1-7145DA0BC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838119" y="3918085"/>
            <a:ext cx="2349738" cy="9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03141A-9734-2470-0200-6BDFE34F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820908" y="5202178"/>
            <a:ext cx="2349738" cy="1187400"/>
          </a:xfrm>
          <a:prstGeom prst="rect">
            <a:avLst/>
          </a:prstGeom>
        </p:spPr>
      </p:pic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88341F06-5EE8-C2B2-5665-EB5A3709C62B}"/>
              </a:ext>
            </a:extLst>
          </p:cNvPr>
          <p:cNvSpPr/>
          <p:nvPr/>
        </p:nvSpPr>
        <p:spPr>
          <a:xfrm>
            <a:off x="3598919" y="5380248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59340-00F3-6854-7E4D-22C49259DFFA}"/>
              </a:ext>
            </a:extLst>
          </p:cNvPr>
          <p:cNvSpPr txBox="1"/>
          <p:nvPr/>
        </p:nvSpPr>
        <p:spPr>
          <a:xfrm>
            <a:off x="3674457" y="5468755"/>
            <a:ext cx="143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CA2130C-5641-1046-54D5-0C153D0D584E}"/>
              </a:ext>
            </a:extLst>
          </p:cNvPr>
          <p:cNvSpPr/>
          <p:nvPr/>
        </p:nvSpPr>
        <p:spPr>
          <a:xfrm>
            <a:off x="3598918" y="399118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EA9AEA-3A72-C5CA-07D2-DE07ED6E5AD7}"/>
              </a:ext>
            </a:extLst>
          </p:cNvPr>
          <p:cNvSpPr txBox="1"/>
          <p:nvPr/>
        </p:nvSpPr>
        <p:spPr>
          <a:xfrm>
            <a:off x="3547502" y="4075246"/>
            <a:ext cx="154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Speech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B150630B-A9F9-D94D-614C-E707722D61E8}"/>
              </a:ext>
            </a:extLst>
          </p:cNvPr>
          <p:cNvSpPr/>
          <p:nvPr/>
        </p:nvSpPr>
        <p:spPr>
          <a:xfrm>
            <a:off x="5788567" y="4737264"/>
            <a:ext cx="1582235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BCF23-1E51-12CD-522F-2AB7321C91FF}"/>
              </a:ext>
            </a:extLst>
          </p:cNvPr>
          <p:cNvSpPr txBox="1"/>
          <p:nvPr/>
        </p:nvSpPr>
        <p:spPr>
          <a:xfrm>
            <a:off x="5488030" y="4854296"/>
            <a:ext cx="218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8B83625-4523-5BA7-8E0A-EC2712FAA02E}"/>
              </a:ext>
            </a:extLst>
          </p:cNvPr>
          <p:cNvSpPr/>
          <p:nvPr/>
        </p:nvSpPr>
        <p:spPr>
          <a:xfrm>
            <a:off x="301480" y="3822716"/>
            <a:ext cx="7165684" cy="281777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A74394-756B-529D-E96C-DEDC50C590AB}"/>
              </a:ext>
            </a:extLst>
          </p:cNvPr>
          <p:cNvSpPr txBox="1"/>
          <p:nvPr/>
        </p:nvSpPr>
        <p:spPr>
          <a:xfrm>
            <a:off x="3047619" y="34130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Generator </a:t>
            </a: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B24984-62C6-027C-AA48-2A4E09AE2540}"/>
              </a:ext>
            </a:extLst>
          </p:cNvPr>
          <p:cNvSpPr txBox="1"/>
          <p:nvPr/>
        </p:nvSpPr>
        <p:spPr>
          <a:xfrm>
            <a:off x="5803118" y="1216952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05626824-936E-4481-A1AD-59D6433A96BF}"/>
              </a:ext>
            </a:extLst>
          </p:cNvPr>
          <p:cNvSpPr/>
          <p:nvPr/>
        </p:nvSpPr>
        <p:spPr>
          <a:xfrm>
            <a:off x="5851789" y="1719874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7D9F03-BBDF-A103-0AB3-352CEB164118}"/>
              </a:ext>
            </a:extLst>
          </p:cNvPr>
          <p:cNvSpPr txBox="1"/>
          <p:nvPr/>
        </p:nvSpPr>
        <p:spPr>
          <a:xfrm>
            <a:off x="6003037" y="19113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Sync-net</a:t>
            </a:r>
            <a:endParaRPr lang="ko-KR" altLang="en-US" sz="20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C5C9CC-D762-8728-C5BD-A22C79D5A69D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3187857" y="4399134"/>
            <a:ext cx="411060" cy="3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A3F5B25-328A-7B71-8762-07854D2717D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3170646" y="5791922"/>
            <a:ext cx="428271" cy="3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논리합 68">
            <a:extLst>
              <a:ext uri="{FF2B5EF4-FFF2-40B4-BE49-F238E27FC236}">
                <a16:creationId xmlns:a16="http://schemas.microsoft.com/office/drawing/2014/main" id="{54940320-CBDE-31F4-AC78-07AD17B3C6BE}"/>
              </a:ext>
            </a:extLst>
          </p:cNvPr>
          <p:cNvSpPr/>
          <p:nvPr/>
        </p:nvSpPr>
        <p:spPr>
          <a:xfrm>
            <a:off x="1851457" y="5684953"/>
            <a:ext cx="288641" cy="288641"/>
          </a:xfrm>
          <a:prstGeom prst="flowChartOr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4869DA-D45C-E86A-73AE-7EEF64B8DF9E}"/>
              </a:ext>
            </a:extLst>
          </p:cNvPr>
          <p:cNvSpPr txBox="1"/>
          <p:nvPr/>
        </p:nvSpPr>
        <p:spPr>
          <a:xfrm>
            <a:off x="1317051" y="6350221"/>
            <a:ext cx="173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Channel wise </a:t>
            </a:r>
            <a:endParaRPr lang="ko-KR" altLang="en-US" sz="1400" dirty="0"/>
          </a:p>
        </p:txBody>
      </p:sp>
      <p:sp>
        <p:nvSpPr>
          <p:cNvPr id="73" name="순서도: 논리합 72">
            <a:extLst>
              <a:ext uri="{FF2B5EF4-FFF2-40B4-BE49-F238E27FC236}">
                <a16:creationId xmlns:a16="http://schemas.microsoft.com/office/drawing/2014/main" id="{6633C2DB-41B9-A9B4-5C45-D732F878923B}"/>
              </a:ext>
            </a:extLst>
          </p:cNvPr>
          <p:cNvSpPr/>
          <p:nvPr/>
        </p:nvSpPr>
        <p:spPr>
          <a:xfrm>
            <a:off x="5389686" y="5062521"/>
            <a:ext cx="190344" cy="190344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D9B01C36-2EFB-9C56-E43E-A5F3D5D55EAA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181151" y="4402860"/>
            <a:ext cx="607415" cy="74607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5B590D2-BA13-B9F8-733E-5C5DEB82C697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5181151" y="5148939"/>
            <a:ext cx="607415" cy="64298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원호 81">
            <a:extLst>
              <a:ext uri="{FF2B5EF4-FFF2-40B4-BE49-F238E27FC236}">
                <a16:creationId xmlns:a16="http://schemas.microsoft.com/office/drawing/2014/main" id="{FB12CA56-7CBE-7BD4-9647-ABB3D3D00211}"/>
              </a:ext>
            </a:extLst>
          </p:cNvPr>
          <p:cNvSpPr/>
          <p:nvPr/>
        </p:nvSpPr>
        <p:spPr>
          <a:xfrm rot="9688356">
            <a:off x="4658844" y="5615949"/>
            <a:ext cx="2034540" cy="710225"/>
          </a:xfrm>
          <a:prstGeom prst="arc">
            <a:avLst>
              <a:gd name="adj1" fmla="val 10631121"/>
              <a:gd name="adj2" fmla="val 162350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ADBD28-2FD1-E7CB-CEDD-C46EC965B1F6}"/>
              </a:ext>
            </a:extLst>
          </p:cNvPr>
          <p:cNvSpPr txBox="1"/>
          <p:nvPr/>
        </p:nvSpPr>
        <p:spPr>
          <a:xfrm>
            <a:off x="5837118" y="6188677"/>
            <a:ext cx="268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Skip connection</a:t>
            </a:r>
            <a:endParaRPr lang="ko-KR" altLang="en-US" sz="1600" b="1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C78AEF2-A6BB-34B7-7257-0968D6BD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42" r="25415" b="2603"/>
          <a:stretch/>
        </p:blipFill>
        <p:spPr>
          <a:xfrm>
            <a:off x="8227155" y="4363730"/>
            <a:ext cx="1582234" cy="1560815"/>
          </a:xfrm>
          <a:prstGeom prst="rect">
            <a:avLst/>
          </a:prstGeom>
        </p:spPr>
      </p:pic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9205910-FDDD-11C8-EE5F-0A57375D33D4}"/>
              </a:ext>
            </a:extLst>
          </p:cNvPr>
          <p:cNvCxnSpPr>
            <a:cxnSpLocks/>
            <a:stCxn id="40" idx="3"/>
            <a:endCxn id="85" idx="1"/>
          </p:cNvCxnSpPr>
          <p:nvPr/>
        </p:nvCxnSpPr>
        <p:spPr>
          <a:xfrm flipV="1">
            <a:off x="7370802" y="5144138"/>
            <a:ext cx="856353" cy="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A8A4B6D-54E1-B633-8B3C-9EA8C36D1AEF}"/>
              </a:ext>
            </a:extLst>
          </p:cNvPr>
          <p:cNvSpPr txBox="1"/>
          <p:nvPr/>
        </p:nvSpPr>
        <p:spPr>
          <a:xfrm>
            <a:off x="8289650" y="5915031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생성된 이미지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047DC20E-FFB0-A0AF-2745-3665147B5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0137" y="4381328"/>
            <a:ext cx="1541697" cy="151610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E6337B7-ECD4-D2EC-B8CD-1F022FC3D7CE}"/>
              </a:ext>
            </a:extLst>
          </p:cNvPr>
          <p:cNvSpPr txBox="1"/>
          <p:nvPr/>
        </p:nvSpPr>
        <p:spPr>
          <a:xfrm>
            <a:off x="10329396" y="5924545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Ground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Truth</a:t>
            </a:r>
            <a:endParaRPr lang="ko-KR" altLang="en-US" sz="1400" b="1" dirty="0"/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1CC7286F-66BC-4638-7FFA-5FA0E3A6A90B}"/>
              </a:ext>
            </a:extLst>
          </p:cNvPr>
          <p:cNvSpPr/>
          <p:nvPr/>
        </p:nvSpPr>
        <p:spPr>
          <a:xfrm>
            <a:off x="9114657" y="3959445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7CB916-D13C-AC63-ABFE-65996D3B4D4E}"/>
              </a:ext>
            </a:extLst>
          </p:cNvPr>
          <p:cNvSpPr txBox="1"/>
          <p:nvPr/>
        </p:nvSpPr>
        <p:spPr>
          <a:xfrm>
            <a:off x="9581839" y="3570783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9B4DA76C-6A74-AC92-86B4-E70B00CF98B4}"/>
              </a:ext>
            </a:extLst>
          </p:cNvPr>
          <p:cNvCxnSpPr>
            <a:cxnSpLocks/>
            <a:stCxn id="28" idx="0"/>
            <a:endCxn id="49" idx="1"/>
          </p:cNvCxnSpPr>
          <p:nvPr/>
        </p:nvCxnSpPr>
        <p:spPr>
          <a:xfrm rot="5400000" flipH="1" flipV="1">
            <a:off x="3039120" y="1105417"/>
            <a:ext cx="1786537" cy="38388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2858F9C6-04F9-9976-FD5E-E9AEFB47B68E}"/>
              </a:ext>
            </a:extLst>
          </p:cNvPr>
          <p:cNvCxnSpPr>
            <a:cxnSpLocks/>
            <a:stCxn id="85" idx="0"/>
            <a:endCxn id="49" idx="2"/>
          </p:cNvCxnSpPr>
          <p:nvPr/>
        </p:nvCxnSpPr>
        <p:spPr>
          <a:xfrm rot="16200000" flipV="1">
            <a:off x="6920335" y="2265793"/>
            <a:ext cx="1820509" cy="23753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BD2938-E18C-17F3-165B-B4A00AB8A816}"/>
              </a:ext>
            </a:extLst>
          </p:cNvPr>
          <p:cNvSpPr txBox="1"/>
          <p:nvPr/>
        </p:nvSpPr>
        <p:spPr>
          <a:xfrm>
            <a:off x="7524480" y="197174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 Loss</a:t>
            </a:r>
            <a:endParaRPr lang="ko-KR" altLang="en-US" dirty="0"/>
          </a:p>
        </p:txBody>
      </p:sp>
      <p:sp>
        <p:nvSpPr>
          <p:cNvPr id="110" name="원호 109">
            <a:extLst>
              <a:ext uri="{FF2B5EF4-FFF2-40B4-BE49-F238E27FC236}">
                <a16:creationId xmlns:a16="http://schemas.microsoft.com/office/drawing/2014/main" id="{1E7DF227-C399-F396-AD46-3806CE1933AB}"/>
              </a:ext>
            </a:extLst>
          </p:cNvPr>
          <p:cNvSpPr/>
          <p:nvPr/>
        </p:nvSpPr>
        <p:spPr>
          <a:xfrm>
            <a:off x="9090597" y="3304838"/>
            <a:ext cx="2034540" cy="1857962"/>
          </a:xfrm>
          <a:prstGeom prst="arc">
            <a:avLst>
              <a:gd name="adj1" fmla="val 10735875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E7D885-5A04-FD00-6E8B-CD019FDAD770}"/>
              </a:ext>
            </a:extLst>
          </p:cNvPr>
          <p:cNvSpPr txBox="1"/>
          <p:nvPr/>
        </p:nvSpPr>
        <p:spPr>
          <a:xfrm>
            <a:off x="8847424" y="1226973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85826B08-D78E-1A32-298D-76ED3FE8A401}"/>
              </a:ext>
            </a:extLst>
          </p:cNvPr>
          <p:cNvSpPr/>
          <p:nvPr/>
        </p:nvSpPr>
        <p:spPr>
          <a:xfrm>
            <a:off x="8984384" y="175746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A40535-D57A-A201-F442-B30AAE55F745}"/>
              </a:ext>
            </a:extLst>
          </p:cNvPr>
          <p:cNvSpPr txBox="1"/>
          <p:nvPr/>
        </p:nvSpPr>
        <p:spPr>
          <a:xfrm>
            <a:off x="9224201" y="1961338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Quality</a:t>
            </a:r>
            <a:endParaRPr lang="ko-KR" altLang="en-US" sz="2000" b="1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F9DF293-DAE8-4B86-7A3F-BBC3EBBF08BC}"/>
              </a:ext>
            </a:extLst>
          </p:cNvPr>
          <p:cNvCxnSpPr>
            <a:cxnSpLocks/>
          </p:cNvCxnSpPr>
          <p:nvPr/>
        </p:nvCxnSpPr>
        <p:spPr>
          <a:xfrm flipV="1">
            <a:off x="10002826" y="2580813"/>
            <a:ext cx="0" cy="6418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FE601-9B29-668D-32CC-21946583313A}"/>
              </a:ext>
            </a:extLst>
          </p:cNvPr>
          <p:cNvSpPr txBox="1"/>
          <p:nvPr/>
        </p:nvSpPr>
        <p:spPr>
          <a:xfrm>
            <a:off x="10589478" y="1942008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Quality Loss</a:t>
            </a:r>
            <a:endParaRPr lang="ko-KR" altLang="en-US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C06C53E-9E2B-1D84-AAED-557D2736B707}"/>
              </a:ext>
            </a:extLst>
          </p:cNvPr>
          <p:cNvSpPr/>
          <p:nvPr/>
        </p:nvSpPr>
        <p:spPr>
          <a:xfrm>
            <a:off x="7467164" y="1911306"/>
            <a:ext cx="1293734" cy="49837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946F7A3-8691-7499-A71C-563AD5E07244}"/>
              </a:ext>
            </a:extLst>
          </p:cNvPr>
          <p:cNvSpPr/>
          <p:nvPr/>
        </p:nvSpPr>
        <p:spPr>
          <a:xfrm>
            <a:off x="10588642" y="1840803"/>
            <a:ext cx="1438748" cy="55423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C23C65BC-1555-1B57-854B-09931CFA45E8}"/>
              </a:ext>
            </a:extLst>
          </p:cNvPr>
          <p:cNvSpPr/>
          <p:nvPr/>
        </p:nvSpPr>
        <p:spPr>
          <a:xfrm>
            <a:off x="9432490" y="3475341"/>
            <a:ext cx="1222076" cy="48410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BFAEF1F3-4EF4-876C-C9E5-A34F450C8922}"/>
              </a:ext>
            </a:extLst>
          </p:cNvPr>
          <p:cNvSpPr/>
          <p:nvPr/>
        </p:nvSpPr>
        <p:spPr>
          <a:xfrm>
            <a:off x="1953341" y="3817363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34E277-EB16-6395-B7E6-3F03ED51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556526" y="1013157"/>
            <a:ext cx="1262662" cy="62969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5DBB4D-5F62-F08B-64B4-28A027195C6A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4419518" y="411193"/>
            <a:ext cx="200611" cy="26639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DF433043-A656-851E-69AF-86150DD201E8}"/>
              </a:ext>
            </a:extLst>
          </p:cNvPr>
          <p:cNvSpPr/>
          <p:nvPr/>
        </p:nvSpPr>
        <p:spPr>
          <a:xfrm>
            <a:off x="3142105" y="1630615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16A329-3C16-A3C9-BB6F-4FB34A18EC2C}"/>
              </a:ext>
            </a:extLst>
          </p:cNvPr>
          <p:cNvSpPr/>
          <p:nvPr/>
        </p:nvSpPr>
        <p:spPr>
          <a:xfrm>
            <a:off x="1855007" y="2727535"/>
            <a:ext cx="493112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/>
              <a:t>기존 모델에 비해 입모양을 정확하게 판독하고자 한다</a:t>
            </a:r>
            <a:r>
              <a:rPr lang="en-US" altLang="ko-KR" sz="1400" b="1" dirty="0"/>
              <a:t>. </a:t>
            </a:r>
          </a:p>
          <a:p>
            <a:pPr marL="742950" indent="-742950" algn="ctr">
              <a:lnSpc>
                <a:spcPct val="150000"/>
              </a:lnSpc>
              <a:buAutoNum type="arabicPeriod"/>
              <a:defRPr/>
            </a:pPr>
            <a:endParaRPr lang="en-US" altLang="ko-KR" sz="1400" b="1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8BCA7CCB-FC31-22F8-9AEF-37092ED3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116 L -0.00039 -0.24931 L 0.3125 -0.24537 " pathEditMode="relative" rAng="0" ptsTypes="AAA">
                                      <p:cBhvr>
                                        <p:cTn id="10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69 L 1.45833E-6 0.02338 L 0.21627 0.02407 L 0.21627 0.02407 " pathEditMode="relative" ptsTypes="AAAA">
                                      <p:cBhvr>
                                        <p:cTn id="1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7" grpId="0" animBg="1"/>
      <p:bldP spid="17" grpId="1" animBg="1"/>
      <p:bldP spid="32" grpId="0" animBg="1"/>
      <p:bldP spid="32" grpId="1" animBg="1"/>
      <p:bldP spid="32" grpId="2" animBg="1"/>
      <p:bldP spid="42" grpId="0"/>
      <p:bldP spid="4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문제점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E5107E-2BCD-D317-5EA7-1F77FF8B7297}"/>
              </a:ext>
            </a:extLst>
          </p:cNvPr>
          <p:cNvGrpSpPr/>
          <p:nvPr/>
        </p:nvGrpSpPr>
        <p:grpSpPr>
          <a:xfrm>
            <a:off x="2151497" y="1809619"/>
            <a:ext cx="6721095" cy="1928969"/>
            <a:chOff x="1966776" y="3285877"/>
            <a:chExt cx="6721095" cy="192896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7282D2-7EC2-BF10-A6D0-7DC637D2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6546" y="3285877"/>
              <a:ext cx="2815335" cy="15159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C7C2C6-816E-66A8-7502-CCEA307A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0599" y="3285877"/>
              <a:ext cx="2977272" cy="151595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63D4B47-8059-9E9E-C3D2-60A423FEDA4B}"/>
                </a:ext>
              </a:extLst>
            </p:cNvPr>
            <p:cNvSpPr/>
            <p:nvPr/>
          </p:nvSpPr>
          <p:spPr>
            <a:xfrm>
              <a:off x="1966776" y="4765278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Ground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Truth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735C16-CFD6-0A02-56CD-B3879B20CE99}"/>
                </a:ext>
              </a:extLst>
            </p:cNvPr>
            <p:cNvSpPr/>
            <p:nvPr/>
          </p:nvSpPr>
          <p:spPr>
            <a:xfrm>
              <a:off x="5836422" y="4800822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한국어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음성 적용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C7794A5-F7F2-24A3-4C29-5F150714F746}"/>
              </a:ext>
            </a:extLst>
          </p:cNvPr>
          <p:cNvSpPr txBox="1"/>
          <p:nvPr/>
        </p:nvSpPr>
        <p:spPr>
          <a:xfrm>
            <a:off x="2515793" y="917064"/>
            <a:ext cx="630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W2L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한국어 적용시 생기는 문제점 </a:t>
            </a:r>
            <a:endParaRPr lang="ko-KR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34CC3B-3B6F-FB40-251A-BE8C8C6E36E6}"/>
              </a:ext>
            </a:extLst>
          </p:cNvPr>
          <p:cNvSpPr txBox="1"/>
          <p:nvPr/>
        </p:nvSpPr>
        <p:spPr>
          <a:xfrm>
            <a:off x="2016823" y="145036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이빨이 생성되지 않음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7A9D38-3664-1B1E-0BD8-C49B22D5AD0C}"/>
              </a:ext>
            </a:extLst>
          </p:cNvPr>
          <p:cNvSpPr txBox="1"/>
          <p:nvPr/>
        </p:nvSpPr>
        <p:spPr>
          <a:xfrm>
            <a:off x="2355037" y="385580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한국어 입모양이 맞지 않음</a:t>
            </a:r>
          </a:p>
        </p:txBody>
      </p:sp>
      <p:pic>
        <p:nvPicPr>
          <p:cNvPr id="32" name="일론머스크_원본">
            <a:hlinkClick r:id="" action="ppaction://media"/>
            <a:extLst>
              <a:ext uri="{FF2B5EF4-FFF2-40B4-BE49-F238E27FC236}">
                <a16:creationId xmlns:a16="http://schemas.microsoft.com/office/drawing/2014/main" id="{E30B8075-DF4B-6C2D-DA55-1386C34AF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6823" y="4296902"/>
            <a:ext cx="4288705" cy="2412397"/>
          </a:xfrm>
          <a:prstGeom prst="rect">
            <a:avLst/>
          </a:prstGeom>
        </p:spPr>
      </p:pic>
      <p:pic>
        <p:nvPicPr>
          <p:cNvPr id="3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D1B6EB8B-737E-4EBD-E325-386EEF15B4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9774" y="4296902"/>
            <a:ext cx="4288705" cy="2412397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68BEDE6-B359-DB54-AEE4-E2BCF497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77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F575E5-0A42-9EDC-B228-A213344706D2}"/>
              </a:ext>
            </a:extLst>
          </p:cNvPr>
          <p:cNvSpPr/>
          <p:nvPr/>
        </p:nvSpPr>
        <p:spPr>
          <a:xfrm>
            <a:off x="8937281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F1E245-3F94-E9A3-909F-85B6124C8BFF}"/>
              </a:ext>
            </a:extLst>
          </p:cNvPr>
          <p:cNvSpPr/>
          <p:nvPr/>
        </p:nvSpPr>
        <p:spPr>
          <a:xfrm>
            <a:off x="9865358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759F19-C59E-3DB7-F647-815F52DEE2F7}"/>
              </a:ext>
            </a:extLst>
          </p:cNvPr>
          <p:cNvSpPr/>
          <p:nvPr/>
        </p:nvSpPr>
        <p:spPr>
          <a:xfrm>
            <a:off x="10793435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기대효과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734821-BBFD-0620-2F5F-E174C3C88097}"/>
              </a:ext>
            </a:extLst>
          </p:cNvPr>
          <p:cNvSpPr/>
          <p:nvPr/>
        </p:nvSpPr>
        <p:spPr>
          <a:xfrm>
            <a:off x="8009204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3AB99-C4F7-9883-A853-D8B72450CAB8}"/>
              </a:ext>
            </a:extLst>
          </p:cNvPr>
          <p:cNvSpPr/>
          <p:nvPr/>
        </p:nvSpPr>
        <p:spPr>
          <a:xfrm>
            <a:off x="7081127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배경</a:t>
            </a: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B05EBA3E-F6E0-93FE-87C9-652999D8987E}"/>
              </a:ext>
            </a:extLst>
          </p:cNvPr>
          <p:cNvGrpSpPr/>
          <p:nvPr/>
        </p:nvGrpSpPr>
        <p:grpSpPr>
          <a:xfrm>
            <a:off x="1577610" y="1011801"/>
            <a:ext cx="9540055" cy="4099460"/>
            <a:chOff x="1335018" y="1011801"/>
            <a:chExt cx="9540055" cy="4099460"/>
          </a:xfrm>
        </p:grpSpPr>
        <p:grpSp>
          <p:nvGrpSpPr>
            <p:cNvPr id="1077" name="그룹 1076">
              <a:extLst>
                <a:ext uri="{FF2B5EF4-FFF2-40B4-BE49-F238E27FC236}">
                  <a16:creationId xmlns:a16="http://schemas.microsoft.com/office/drawing/2014/main" id="{821F8792-4E13-739F-3744-2E534391106F}"/>
                </a:ext>
              </a:extLst>
            </p:cNvPr>
            <p:cNvGrpSpPr/>
            <p:nvPr/>
          </p:nvGrpSpPr>
          <p:grpSpPr>
            <a:xfrm>
              <a:off x="1335018" y="1011801"/>
              <a:ext cx="9540055" cy="4099460"/>
              <a:chOff x="1335018" y="1161091"/>
              <a:chExt cx="9540055" cy="4099460"/>
            </a:xfrm>
          </p:grpSpPr>
          <p:grpSp>
            <p:nvGrpSpPr>
              <p:cNvPr id="1063" name="그룹 1062">
                <a:extLst>
                  <a:ext uri="{FF2B5EF4-FFF2-40B4-BE49-F238E27FC236}">
                    <a16:creationId xmlns:a16="http://schemas.microsoft.com/office/drawing/2014/main" id="{5E2F114F-BC06-2D5C-513B-578E54701DD5}"/>
                  </a:ext>
                </a:extLst>
              </p:cNvPr>
              <p:cNvGrpSpPr/>
              <p:nvPr/>
            </p:nvGrpSpPr>
            <p:grpSpPr>
              <a:xfrm>
                <a:off x="1335018" y="1161091"/>
                <a:ext cx="9540055" cy="4099460"/>
                <a:chOff x="201157" y="886868"/>
                <a:chExt cx="9540055" cy="4099460"/>
              </a:xfrm>
            </p:grpSpPr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D31D90A7-0367-A80E-210C-F840F0810E08}"/>
                    </a:ext>
                  </a:extLst>
                </p:cNvPr>
                <p:cNvSpPr/>
                <p:nvPr/>
              </p:nvSpPr>
              <p:spPr>
                <a:xfrm>
                  <a:off x="8287289" y="3370031"/>
                  <a:ext cx="83574" cy="574544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1" name="직사각형 1050">
                  <a:extLst>
                    <a:ext uri="{FF2B5EF4-FFF2-40B4-BE49-F238E27FC236}">
                      <a16:creationId xmlns:a16="http://schemas.microsoft.com/office/drawing/2014/main" id="{A8300066-DE5E-70A2-3742-EDB93F4969D7}"/>
                    </a:ext>
                  </a:extLst>
                </p:cNvPr>
                <p:cNvSpPr/>
                <p:nvPr/>
              </p:nvSpPr>
              <p:spPr>
                <a:xfrm>
                  <a:off x="7776258" y="3163401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0" name="직사각형 1049">
                  <a:extLst>
                    <a:ext uri="{FF2B5EF4-FFF2-40B4-BE49-F238E27FC236}">
                      <a16:creationId xmlns:a16="http://schemas.microsoft.com/office/drawing/2014/main" id="{397BA635-0862-4DCE-6442-5C01D17B608A}"/>
                    </a:ext>
                  </a:extLst>
                </p:cNvPr>
                <p:cNvSpPr/>
                <p:nvPr/>
              </p:nvSpPr>
              <p:spPr>
                <a:xfrm>
                  <a:off x="7243084" y="2908791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38BBEB90-AECD-C41A-0F89-7F1AAD98211C}"/>
                    </a:ext>
                  </a:extLst>
                </p:cNvPr>
                <p:cNvSpPr/>
                <p:nvPr/>
              </p:nvSpPr>
              <p:spPr>
                <a:xfrm>
                  <a:off x="6720111" y="2653986"/>
                  <a:ext cx="83574" cy="781175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8" name="직사각형 1047">
                  <a:extLst>
                    <a:ext uri="{FF2B5EF4-FFF2-40B4-BE49-F238E27FC236}">
                      <a16:creationId xmlns:a16="http://schemas.microsoft.com/office/drawing/2014/main" id="{4D0CC3FF-BEA1-F9A0-FEB5-56EAE33B6ADE}"/>
                    </a:ext>
                  </a:extLst>
                </p:cNvPr>
                <p:cNvSpPr/>
                <p:nvPr/>
              </p:nvSpPr>
              <p:spPr>
                <a:xfrm>
                  <a:off x="6196382" y="2649019"/>
                  <a:ext cx="83574" cy="1065078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7" name="직사각형 1046">
                  <a:extLst>
                    <a:ext uri="{FF2B5EF4-FFF2-40B4-BE49-F238E27FC236}">
                      <a16:creationId xmlns:a16="http://schemas.microsoft.com/office/drawing/2014/main" id="{35BC8128-7434-6011-6635-340B05D685C2}"/>
                    </a:ext>
                  </a:extLst>
                </p:cNvPr>
                <p:cNvSpPr/>
                <p:nvPr/>
              </p:nvSpPr>
              <p:spPr>
                <a:xfrm>
                  <a:off x="5667633" y="2559663"/>
                  <a:ext cx="83574" cy="116652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6" name="직사각형 1045">
                  <a:extLst>
                    <a:ext uri="{FF2B5EF4-FFF2-40B4-BE49-F238E27FC236}">
                      <a16:creationId xmlns:a16="http://schemas.microsoft.com/office/drawing/2014/main" id="{A0AAC4B0-A671-3F4D-D8C5-A5DB063E395C}"/>
                    </a:ext>
                  </a:extLst>
                </p:cNvPr>
                <p:cNvSpPr/>
                <p:nvPr/>
              </p:nvSpPr>
              <p:spPr>
                <a:xfrm>
                  <a:off x="5150645" y="2518753"/>
                  <a:ext cx="83574" cy="116652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5" name="직사각형 1044">
                  <a:extLst>
                    <a:ext uri="{FF2B5EF4-FFF2-40B4-BE49-F238E27FC236}">
                      <a16:creationId xmlns:a16="http://schemas.microsoft.com/office/drawing/2014/main" id="{F1B6A12D-3DCF-0F2E-82A9-E9D98004595A}"/>
                    </a:ext>
                  </a:extLst>
                </p:cNvPr>
                <p:cNvSpPr/>
                <p:nvPr/>
              </p:nvSpPr>
              <p:spPr>
                <a:xfrm>
                  <a:off x="4616508" y="2426355"/>
                  <a:ext cx="83574" cy="1449267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4" name="직사각형 1043">
                  <a:extLst>
                    <a:ext uri="{FF2B5EF4-FFF2-40B4-BE49-F238E27FC236}">
                      <a16:creationId xmlns:a16="http://schemas.microsoft.com/office/drawing/2014/main" id="{3A0BA837-9003-A55B-DBC0-AB0D47CF4F1F}"/>
                    </a:ext>
                  </a:extLst>
                </p:cNvPr>
                <p:cNvSpPr/>
                <p:nvPr/>
              </p:nvSpPr>
              <p:spPr>
                <a:xfrm>
                  <a:off x="4104609" y="2313725"/>
                  <a:ext cx="83574" cy="153947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3" name="직사각형 1042">
                  <a:extLst>
                    <a:ext uri="{FF2B5EF4-FFF2-40B4-BE49-F238E27FC236}">
                      <a16:creationId xmlns:a16="http://schemas.microsoft.com/office/drawing/2014/main" id="{71B2D321-9F12-EB47-F451-14F3925B7D9E}"/>
                    </a:ext>
                  </a:extLst>
                </p:cNvPr>
                <p:cNvSpPr/>
                <p:nvPr/>
              </p:nvSpPr>
              <p:spPr>
                <a:xfrm>
                  <a:off x="3568073" y="2313725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1" name="직사각형 1040">
                  <a:extLst>
                    <a:ext uri="{FF2B5EF4-FFF2-40B4-BE49-F238E27FC236}">
                      <a16:creationId xmlns:a16="http://schemas.microsoft.com/office/drawing/2014/main" id="{5D67A817-B8D1-96CD-C820-6236F5CCC11C}"/>
                    </a:ext>
                  </a:extLst>
                </p:cNvPr>
                <p:cNvSpPr/>
                <p:nvPr/>
              </p:nvSpPr>
              <p:spPr>
                <a:xfrm>
                  <a:off x="3061893" y="2175032"/>
                  <a:ext cx="83574" cy="101605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0" name="직사각형 1039">
                  <a:extLst>
                    <a:ext uri="{FF2B5EF4-FFF2-40B4-BE49-F238E27FC236}">
                      <a16:creationId xmlns:a16="http://schemas.microsoft.com/office/drawing/2014/main" id="{B0545C37-4644-F26A-F36A-82031A18E9BA}"/>
                    </a:ext>
                  </a:extLst>
                </p:cNvPr>
                <p:cNvSpPr/>
                <p:nvPr/>
              </p:nvSpPr>
              <p:spPr>
                <a:xfrm>
                  <a:off x="2524194" y="2192744"/>
                  <a:ext cx="83574" cy="1352364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9" name="직사각형 1038">
                  <a:extLst>
                    <a:ext uri="{FF2B5EF4-FFF2-40B4-BE49-F238E27FC236}">
                      <a16:creationId xmlns:a16="http://schemas.microsoft.com/office/drawing/2014/main" id="{CBC29051-D748-F200-5C61-1C88011EA293}"/>
                    </a:ext>
                  </a:extLst>
                </p:cNvPr>
                <p:cNvSpPr/>
                <p:nvPr/>
              </p:nvSpPr>
              <p:spPr>
                <a:xfrm>
                  <a:off x="2016334" y="2081421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8" name="직사각형 1037">
                  <a:extLst>
                    <a:ext uri="{FF2B5EF4-FFF2-40B4-BE49-F238E27FC236}">
                      <a16:creationId xmlns:a16="http://schemas.microsoft.com/office/drawing/2014/main" id="{FC1486C5-3BFA-CE2F-5BA1-51A4C503EBD8}"/>
                    </a:ext>
                  </a:extLst>
                </p:cNvPr>
                <p:cNvSpPr/>
                <p:nvPr/>
              </p:nvSpPr>
              <p:spPr>
                <a:xfrm>
                  <a:off x="1486361" y="1949211"/>
                  <a:ext cx="83574" cy="1487601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7" name="직사각형 1036">
                  <a:extLst>
                    <a:ext uri="{FF2B5EF4-FFF2-40B4-BE49-F238E27FC236}">
                      <a16:creationId xmlns:a16="http://schemas.microsoft.com/office/drawing/2014/main" id="{20A586B1-C94D-4A94-6283-AABE19B6E2D7}"/>
                    </a:ext>
                  </a:extLst>
                </p:cNvPr>
                <p:cNvSpPr/>
                <p:nvPr/>
              </p:nvSpPr>
              <p:spPr>
                <a:xfrm>
                  <a:off x="971769" y="1856813"/>
                  <a:ext cx="83574" cy="2395796"/>
                </a:xfrm>
                <a:prstGeom prst="rect">
                  <a:avLst/>
                </a:prstGeom>
                <a:solidFill>
                  <a:srgbClr val="FCD6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23CF28E-D309-7002-4AED-5D9198557BE0}"/>
                    </a:ext>
                  </a:extLst>
                </p:cNvPr>
                <p:cNvSpPr txBox="1"/>
                <p:nvPr/>
              </p:nvSpPr>
              <p:spPr>
                <a:xfrm>
                  <a:off x="363877" y="886868"/>
                  <a:ext cx="5423163" cy="407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ea typeface="Tmon몬소리 Black" panose="02000A03000000000000"/>
                    </a:rPr>
                    <a:t>&lt; OECD </a:t>
                  </a:r>
                  <a:r>
                    <a:rPr lang="ko-KR" altLang="en-US" dirty="0">
                      <a:ea typeface="Tmon몬소리 Black" panose="02000A03000000000000"/>
                    </a:rPr>
                    <a:t>세대 간 디지털 숙련도 격차 </a:t>
                  </a:r>
                  <a:r>
                    <a:rPr lang="en-US" altLang="ko-KR" dirty="0">
                      <a:ea typeface="Tmon몬소리 Black" panose="02000A03000000000000"/>
                    </a:rPr>
                    <a:t>&gt;</a:t>
                  </a:r>
                  <a:endParaRPr lang="ko-KR" altLang="en-US" dirty="0">
                    <a:ea typeface="Tmon몬소리 Black" panose="02000A03000000000000"/>
                  </a:endParaRPr>
                </a:p>
              </p:txBody>
            </p: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A35D1FB1-297A-A71F-FC5A-F5481F14A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734" y="1330525"/>
                  <a:ext cx="0" cy="317035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22821CB2-4C10-209A-5D23-55778FA6C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734" y="4500878"/>
                  <a:ext cx="838731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5BD12CF-5D2A-CC98-DF22-E01DFAE6A74B}"/>
                    </a:ext>
                  </a:extLst>
                </p:cNvPr>
                <p:cNvSpPr/>
                <p:nvPr/>
              </p:nvSpPr>
              <p:spPr>
                <a:xfrm>
                  <a:off x="201954" y="1442869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70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542DECF-3616-70F3-5821-F203D92072E0}"/>
                    </a:ext>
                  </a:extLst>
                </p:cNvPr>
                <p:cNvSpPr/>
                <p:nvPr/>
              </p:nvSpPr>
              <p:spPr>
                <a:xfrm>
                  <a:off x="201954" y="1851033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60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0B11DEFF-6FC8-B2D4-3235-0FED91D67C2C}"/>
                    </a:ext>
                  </a:extLst>
                </p:cNvPr>
                <p:cNvSpPr/>
                <p:nvPr/>
              </p:nvSpPr>
              <p:spPr>
                <a:xfrm>
                  <a:off x="201158" y="2257421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50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ABE22D70-C223-FA6B-7908-972AE3579D52}"/>
                    </a:ext>
                  </a:extLst>
                </p:cNvPr>
                <p:cNvSpPr/>
                <p:nvPr/>
              </p:nvSpPr>
              <p:spPr>
                <a:xfrm>
                  <a:off x="201316" y="2668472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40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731E8EF-7652-81EF-E62F-9E5ED9C16E69}"/>
                    </a:ext>
                  </a:extLst>
                </p:cNvPr>
                <p:cNvSpPr/>
                <p:nvPr/>
              </p:nvSpPr>
              <p:spPr>
                <a:xfrm>
                  <a:off x="201157" y="3073715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30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9735A1FB-A652-19D3-76C7-F5C8DBE9A0B3}"/>
                    </a:ext>
                  </a:extLst>
                </p:cNvPr>
                <p:cNvSpPr/>
                <p:nvPr/>
              </p:nvSpPr>
              <p:spPr>
                <a:xfrm>
                  <a:off x="201979" y="3481976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20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B19DB9B-9453-28C1-4EAC-2B894B6A6C2E}"/>
                    </a:ext>
                  </a:extLst>
                </p:cNvPr>
                <p:cNvSpPr/>
                <p:nvPr/>
              </p:nvSpPr>
              <p:spPr>
                <a:xfrm>
                  <a:off x="201157" y="3889109"/>
                  <a:ext cx="503760" cy="407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a typeface="Tmon몬소리 Black" panose="02000A03000000000000"/>
                    </a:rPr>
                    <a:t>10</a:t>
                  </a:r>
                  <a:endParaRPr lang="ko-KR" altLang="en-US" sz="900" dirty="0">
                    <a:solidFill>
                      <a:schemeClr val="tx1"/>
                    </a:solidFill>
                    <a:ea typeface="Tmon몬소리 Black" panose="02000A03000000000000"/>
                  </a:endParaRPr>
                </a:p>
              </p:txBody>
            </p:sp>
            <p:grpSp>
              <p:nvGrpSpPr>
                <p:cNvPr id="1061" name="그룹 1060">
                  <a:extLst>
                    <a:ext uri="{FF2B5EF4-FFF2-40B4-BE49-F238E27FC236}">
                      <a16:creationId xmlns:a16="http://schemas.microsoft.com/office/drawing/2014/main" id="{D25FC803-2ABC-E9B3-B2EA-D35B94A00FB7}"/>
                    </a:ext>
                  </a:extLst>
                </p:cNvPr>
                <p:cNvGrpSpPr/>
                <p:nvPr/>
              </p:nvGrpSpPr>
              <p:grpSpPr>
                <a:xfrm>
                  <a:off x="7772002" y="1361285"/>
                  <a:ext cx="1969210" cy="474536"/>
                  <a:chOff x="4671293" y="1263402"/>
                  <a:chExt cx="1909621" cy="429968"/>
                </a:xfrm>
              </p:grpSpPr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776FFA9C-79A8-F943-5B2E-B267A6FD1776}"/>
                      </a:ext>
                    </a:extLst>
                  </p:cNvPr>
                  <p:cNvSpPr/>
                  <p:nvPr/>
                </p:nvSpPr>
                <p:spPr>
                  <a:xfrm>
                    <a:off x="4673608" y="1340573"/>
                    <a:ext cx="101596" cy="101596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4" name="다이아몬드 33">
                    <a:extLst>
                      <a:ext uri="{FF2B5EF4-FFF2-40B4-BE49-F238E27FC236}">
                        <a16:creationId xmlns:a16="http://schemas.microsoft.com/office/drawing/2014/main" id="{B0A19323-0903-0F37-14E0-6D46A8EEA5EB}"/>
                      </a:ext>
                    </a:extLst>
                  </p:cNvPr>
                  <p:cNvSpPr/>
                  <p:nvPr/>
                </p:nvSpPr>
                <p:spPr>
                  <a:xfrm>
                    <a:off x="4671293" y="1517836"/>
                    <a:ext cx="101596" cy="101596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29A05E1-E123-4D91-9DE6-789525F67F18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594" y="1463302"/>
                    <a:ext cx="1798320" cy="230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50" dirty="0">
                        <a:ea typeface="Tmon몬소리 Black" panose="02000A03000000000000"/>
                      </a:rPr>
                      <a:t>16 – 24</a:t>
                    </a:r>
                    <a:r>
                      <a:rPr lang="ko-KR" altLang="en-US" sz="1050" dirty="0">
                        <a:ea typeface="Tmon몬소리 Black" panose="02000A03000000000000"/>
                      </a:rPr>
                      <a:t>세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560D1D5-540F-93BA-42AE-1D5FB1C97AC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594" y="1263402"/>
                    <a:ext cx="1798320" cy="230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50" dirty="0">
                        <a:ea typeface="Tmon몬소리 Black" panose="02000A03000000000000"/>
                      </a:rPr>
                      <a:t>55 – 65</a:t>
                    </a:r>
                    <a:r>
                      <a:rPr lang="ko-KR" altLang="en-US" sz="1050" dirty="0">
                        <a:ea typeface="Tmon몬소리 Black" panose="02000A03000000000000"/>
                      </a:rPr>
                      <a:t>세</a:t>
                    </a:r>
                  </a:p>
                </p:txBody>
              </p:sp>
            </p:grp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961B637A-DDEF-71F6-E67C-5EA4963EE8B4}"/>
                    </a:ext>
                  </a:extLst>
                </p:cNvPr>
                <p:cNvSpPr/>
                <p:nvPr/>
              </p:nvSpPr>
              <p:spPr>
                <a:xfrm>
                  <a:off x="962854" y="1797340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F47D928-205E-E4E4-FD4C-9254C5A1C534}"/>
                    </a:ext>
                  </a:extLst>
                </p:cNvPr>
                <p:cNvSpPr/>
                <p:nvPr/>
              </p:nvSpPr>
              <p:spPr>
                <a:xfrm>
                  <a:off x="962854" y="4213498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다이아몬드 40">
                  <a:extLst>
                    <a:ext uri="{FF2B5EF4-FFF2-40B4-BE49-F238E27FC236}">
                      <a16:creationId xmlns:a16="http://schemas.microsoft.com/office/drawing/2014/main" id="{9CC5171E-547E-E25D-674F-8C2C80C1C5F9}"/>
                    </a:ext>
                  </a:extLst>
                </p:cNvPr>
                <p:cNvSpPr/>
                <p:nvPr/>
              </p:nvSpPr>
              <p:spPr>
                <a:xfrm>
                  <a:off x="1475130" y="188549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A031DAF7-70CF-D0EA-008D-0C99A6D92F01}"/>
                    </a:ext>
                  </a:extLst>
                </p:cNvPr>
                <p:cNvSpPr/>
                <p:nvPr/>
              </p:nvSpPr>
              <p:spPr>
                <a:xfrm>
                  <a:off x="1475130" y="3379097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다이아몬드 43">
                  <a:extLst>
                    <a:ext uri="{FF2B5EF4-FFF2-40B4-BE49-F238E27FC236}">
                      <a16:creationId xmlns:a16="http://schemas.microsoft.com/office/drawing/2014/main" id="{E6394C73-2B57-B5B7-C6B2-837B90A71812}"/>
                    </a:ext>
                  </a:extLst>
                </p:cNvPr>
                <p:cNvSpPr/>
                <p:nvPr/>
              </p:nvSpPr>
              <p:spPr>
                <a:xfrm>
                  <a:off x="8276693" y="3323033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C8B1F98-5111-6F53-C426-F2326D2F33F9}"/>
                    </a:ext>
                  </a:extLst>
                </p:cNvPr>
                <p:cNvSpPr/>
                <p:nvPr/>
              </p:nvSpPr>
              <p:spPr>
                <a:xfrm>
                  <a:off x="7766534" y="3900460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다이아몬드 46">
                  <a:extLst>
                    <a:ext uri="{FF2B5EF4-FFF2-40B4-BE49-F238E27FC236}">
                      <a16:creationId xmlns:a16="http://schemas.microsoft.com/office/drawing/2014/main" id="{E570D944-4EAB-3185-D095-20C492339792}"/>
                    </a:ext>
                  </a:extLst>
                </p:cNvPr>
                <p:cNvSpPr/>
                <p:nvPr/>
              </p:nvSpPr>
              <p:spPr>
                <a:xfrm>
                  <a:off x="2006443" y="201174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F41DDD4C-1BF7-78DE-D2DB-54F82F35E8B4}"/>
                    </a:ext>
                  </a:extLst>
                </p:cNvPr>
                <p:cNvSpPr/>
                <p:nvPr/>
              </p:nvSpPr>
              <p:spPr>
                <a:xfrm>
                  <a:off x="2006596" y="3548816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28A4F505-5538-C783-3228-AFC65F51E388}"/>
                    </a:ext>
                  </a:extLst>
                </p:cNvPr>
                <p:cNvSpPr/>
                <p:nvPr/>
              </p:nvSpPr>
              <p:spPr>
                <a:xfrm>
                  <a:off x="2512996" y="2127802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65066D3C-D0F7-1497-EC54-962E30AFECD2}"/>
                    </a:ext>
                  </a:extLst>
                </p:cNvPr>
                <p:cNvSpPr/>
                <p:nvPr/>
              </p:nvSpPr>
              <p:spPr>
                <a:xfrm>
                  <a:off x="2512996" y="3527184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다이아몬드 52">
                  <a:extLst>
                    <a:ext uri="{FF2B5EF4-FFF2-40B4-BE49-F238E27FC236}">
                      <a16:creationId xmlns:a16="http://schemas.microsoft.com/office/drawing/2014/main" id="{42726CF3-00AE-1D4C-7042-87FA3BF44E62}"/>
                    </a:ext>
                  </a:extLst>
                </p:cNvPr>
                <p:cNvSpPr/>
                <p:nvPr/>
              </p:nvSpPr>
              <p:spPr>
                <a:xfrm>
                  <a:off x="3052155" y="2134418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5065E3DC-8206-4CDE-48AB-2C68DAE49281}"/>
                    </a:ext>
                  </a:extLst>
                </p:cNvPr>
                <p:cNvSpPr/>
                <p:nvPr/>
              </p:nvSpPr>
              <p:spPr>
                <a:xfrm>
                  <a:off x="3050768" y="310229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다이아몬드 55">
                  <a:extLst>
                    <a:ext uri="{FF2B5EF4-FFF2-40B4-BE49-F238E27FC236}">
                      <a16:creationId xmlns:a16="http://schemas.microsoft.com/office/drawing/2014/main" id="{5E09EDBB-448F-CC88-818B-68C8AB5F6F1B}"/>
                    </a:ext>
                  </a:extLst>
                </p:cNvPr>
                <p:cNvSpPr/>
                <p:nvPr/>
              </p:nvSpPr>
              <p:spPr>
                <a:xfrm>
                  <a:off x="3554854" y="224673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4789CB69-D0FB-DC8A-1ADA-CBB9CC2F5C0F}"/>
                    </a:ext>
                  </a:extLst>
                </p:cNvPr>
                <p:cNvSpPr/>
                <p:nvPr/>
              </p:nvSpPr>
              <p:spPr>
                <a:xfrm>
                  <a:off x="3557428" y="3716061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다이아몬드 58">
                  <a:extLst>
                    <a:ext uri="{FF2B5EF4-FFF2-40B4-BE49-F238E27FC236}">
                      <a16:creationId xmlns:a16="http://schemas.microsoft.com/office/drawing/2014/main" id="{5D6A1A18-5786-7693-CD57-E0CF1D2EBC81}"/>
                    </a:ext>
                  </a:extLst>
                </p:cNvPr>
                <p:cNvSpPr/>
                <p:nvPr/>
              </p:nvSpPr>
              <p:spPr>
                <a:xfrm>
                  <a:off x="5137922" y="2461713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494D1A7-5AB9-B639-4086-7E9CC3004ECF}"/>
                    </a:ext>
                  </a:extLst>
                </p:cNvPr>
                <p:cNvSpPr/>
                <p:nvPr/>
              </p:nvSpPr>
              <p:spPr>
                <a:xfrm>
                  <a:off x="5137922" y="3614057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다이아몬드 61">
                  <a:extLst>
                    <a:ext uri="{FF2B5EF4-FFF2-40B4-BE49-F238E27FC236}">
                      <a16:creationId xmlns:a16="http://schemas.microsoft.com/office/drawing/2014/main" id="{852F4901-0DA6-35C1-1EA5-B3FAD00D05F6}"/>
                    </a:ext>
                  </a:extLst>
                </p:cNvPr>
                <p:cNvSpPr/>
                <p:nvPr/>
              </p:nvSpPr>
              <p:spPr>
                <a:xfrm>
                  <a:off x="4094013" y="225255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E95F7DA-46E7-CC4F-4101-F4FE55265647}"/>
                    </a:ext>
                  </a:extLst>
                </p:cNvPr>
                <p:cNvSpPr/>
                <p:nvPr/>
              </p:nvSpPr>
              <p:spPr>
                <a:xfrm>
                  <a:off x="4097474" y="379713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4" name="다이아몬드 1023">
                  <a:extLst>
                    <a:ext uri="{FF2B5EF4-FFF2-40B4-BE49-F238E27FC236}">
                      <a16:creationId xmlns:a16="http://schemas.microsoft.com/office/drawing/2014/main" id="{A8F59383-1B80-740E-81AD-96CAE2EA501D}"/>
                    </a:ext>
                  </a:extLst>
                </p:cNvPr>
                <p:cNvSpPr/>
                <p:nvPr/>
              </p:nvSpPr>
              <p:spPr>
                <a:xfrm>
                  <a:off x="4602822" y="236468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5" name="다이아몬드 1024">
                  <a:extLst>
                    <a:ext uri="{FF2B5EF4-FFF2-40B4-BE49-F238E27FC236}">
                      <a16:creationId xmlns:a16="http://schemas.microsoft.com/office/drawing/2014/main" id="{6812A6E9-B1D3-D530-70E4-867E81EAE630}"/>
                    </a:ext>
                  </a:extLst>
                </p:cNvPr>
                <p:cNvSpPr/>
                <p:nvPr/>
              </p:nvSpPr>
              <p:spPr>
                <a:xfrm>
                  <a:off x="5657307" y="2500040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7" name="다이아몬드 1026">
                  <a:extLst>
                    <a:ext uri="{FF2B5EF4-FFF2-40B4-BE49-F238E27FC236}">
                      <a16:creationId xmlns:a16="http://schemas.microsoft.com/office/drawing/2014/main" id="{061662BB-F06A-797B-5FDF-A684FA621E0B}"/>
                    </a:ext>
                  </a:extLst>
                </p:cNvPr>
                <p:cNvSpPr/>
                <p:nvPr/>
              </p:nvSpPr>
              <p:spPr>
                <a:xfrm>
                  <a:off x="6181930" y="2592316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8" name="다이아몬드 1027">
                  <a:extLst>
                    <a:ext uri="{FF2B5EF4-FFF2-40B4-BE49-F238E27FC236}">
                      <a16:creationId xmlns:a16="http://schemas.microsoft.com/office/drawing/2014/main" id="{FBA8EF1F-FFF5-9472-E862-079C4F972696}"/>
                    </a:ext>
                  </a:extLst>
                </p:cNvPr>
                <p:cNvSpPr/>
                <p:nvPr/>
              </p:nvSpPr>
              <p:spPr>
                <a:xfrm>
                  <a:off x="6709518" y="260934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9" name="다이아몬드 1028">
                  <a:extLst>
                    <a:ext uri="{FF2B5EF4-FFF2-40B4-BE49-F238E27FC236}">
                      <a16:creationId xmlns:a16="http://schemas.microsoft.com/office/drawing/2014/main" id="{34A1111D-6161-C164-9BBF-8B16529EA877}"/>
                    </a:ext>
                  </a:extLst>
                </p:cNvPr>
                <p:cNvSpPr/>
                <p:nvPr/>
              </p:nvSpPr>
              <p:spPr>
                <a:xfrm>
                  <a:off x="7232965" y="2844247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0" name="다이아몬드 1029">
                  <a:extLst>
                    <a:ext uri="{FF2B5EF4-FFF2-40B4-BE49-F238E27FC236}">
                      <a16:creationId xmlns:a16="http://schemas.microsoft.com/office/drawing/2014/main" id="{C394F695-4DD2-E272-4D6F-9E93445BD0C2}"/>
                    </a:ext>
                  </a:extLst>
                </p:cNvPr>
                <p:cNvSpPr/>
                <p:nvPr/>
              </p:nvSpPr>
              <p:spPr>
                <a:xfrm>
                  <a:off x="7758676" y="3104704"/>
                  <a:ext cx="104766" cy="112127"/>
                </a:xfrm>
                <a:prstGeom prst="diamond">
                  <a:avLst/>
                </a:prstGeom>
                <a:solidFill>
                  <a:srgbClr val="FCD60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1" name="타원 1030">
                  <a:extLst>
                    <a:ext uri="{FF2B5EF4-FFF2-40B4-BE49-F238E27FC236}">
                      <a16:creationId xmlns:a16="http://schemas.microsoft.com/office/drawing/2014/main" id="{6BC0992E-4A89-B052-4EBE-2B19FECA32DF}"/>
                    </a:ext>
                  </a:extLst>
                </p:cNvPr>
                <p:cNvSpPr/>
                <p:nvPr/>
              </p:nvSpPr>
              <p:spPr>
                <a:xfrm>
                  <a:off x="8276693" y="3875622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2" name="타원 1031">
                  <a:extLst>
                    <a:ext uri="{FF2B5EF4-FFF2-40B4-BE49-F238E27FC236}">
                      <a16:creationId xmlns:a16="http://schemas.microsoft.com/office/drawing/2014/main" id="{2CD36350-27E7-D4DF-472B-FD9857BF56D7}"/>
                    </a:ext>
                  </a:extLst>
                </p:cNvPr>
                <p:cNvSpPr/>
                <p:nvPr/>
              </p:nvSpPr>
              <p:spPr>
                <a:xfrm>
                  <a:off x="5658179" y="3655160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3" name="타원 1032">
                  <a:extLst>
                    <a:ext uri="{FF2B5EF4-FFF2-40B4-BE49-F238E27FC236}">
                      <a16:creationId xmlns:a16="http://schemas.microsoft.com/office/drawing/2014/main" id="{967ECAA5-2780-5218-7534-BABFE9DEB539}"/>
                    </a:ext>
                  </a:extLst>
                </p:cNvPr>
                <p:cNvSpPr/>
                <p:nvPr/>
              </p:nvSpPr>
              <p:spPr>
                <a:xfrm>
                  <a:off x="6183418" y="3644123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타원 1033">
                  <a:extLst>
                    <a:ext uri="{FF2B5EF4-FFF2-40B4-BE49-F238E27FC236}">
                      <a16:creationId xmlns:a16="http://schemas.microsoft.com/office/drawing/2014/main" id="{809F7A73-05FC-C49D-71EA-F8B37E84AC30}"/>
                    </a:ext>
                  </a:extLst>
                </p:cNvPr>
                <p:cNvSpPr/>
                <p:nvPr/>
              </p:nvSpPr>
              <p:spPr>
                <a:xfrm>
                  <a:off x="6709516" y="3368306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5" name="타원 1034">
                  <a:extLst>
                    <a:ext uri="{FF2B5EF4-FFF2-40B4-BE49-F238E27FC236}">
                      <a16:creationId xmlns:a16="http://schemas.microsoft.com/office/drawing/2014/main" id="{F3D00B8C-B4D0-3200-204F-52A9A7278341}"/>
                    </a:ext>
                  </a:extLst>
                </p:cNvPr>
                <p:cNvSpPr/>
                <p:nvPr/>
              </p:nvSpPr>
              <p:spPr>
                <a:xfrm>
                  <a:off x="7232489" y="3636994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타원 1035">
                  <a:extLst>
                    <a:ext uri="{FF2B5EF4-FFF2-40B4-BE49-F238E27FC236}">
                      <a16:creationId xmlns:a16="http://schemas.microsoft.com/office/drawing/2014/main" id="{B8FF658B-BAAF-F254-66EB-76F5E8A8B53B}"/>
                    </a:ext>
                  </a:extLst>
                </p:cNvPr>
                <p:cNvSpPr/>
                <p:nvPr/>
              </p:nvSpPr>
              <p:spPr>
                <a:xfrm>
                  <a:off x="4604784" y="3807302"/>
                  <a:ext cx="104766" cy="112127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3" name="TextBox 1052">
                  <a:extLst>
                    <a:ext uri="{FF2B5EF4-FFF2-40B4-BE49-F238E27FC236}">
                      <a16:creationId xmlns:a16="http://schemas.microsoft.com/office/drawing/2014/main" id="{5105757F-3B75-3FDD-9231-EBC2197B7213}"/>
                    </a:ext>
                  </a:extLst>
                </p:cNvPr>
                <p:cNvSpPr txBox="1"/>
                <p:nvPr/>
              </p:nvSpPr>
              <p:spPr>
                <a:xfrm>
                  <a:off x="772592" y="4520813"/>
                  <a:ext cx="590056" cy="305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KOR</a:t>
                  </a:r>
                  <a:endParaRPr lang="ko-KR" altLang="en-US" sz="1200" dirty="0"/>
                </a:p>
              </p:txBody>
            </p:sp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D9F79458-FDAD-3C5B-FC2E-F425BA84FA61}"/>
                    </a:ext>
                  </a:extLst>
                </p:cNvPr>
                <p:cNvSpPr txBox="1"/>
                <p:nvPr/>
              </p:nvSpPr>
              <p:spPr>
                <a:xfrm>
                  <a:off x="4887865" y="4476809"/>
                  <a:ext cx="709646" cy="509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OECD </a:t>
                  </a:r>
                </a:p>
                <a:p>
                  <a:r>
                    <a:rPr lang="ko-KR" altLang="en-US" sz="1200" dirty="0"/>
                    <a:t>평균</a:t>
                  </a:r>
                </a:p>
              </p:txBody>
            </p:sp>
            <p:sp>
              <p:nvSpPr>
                <p:cNvPr id="1058" name="TextBox 1057">
                  <a:extLst>
                    <a:ext uri="{FF2B5EF4-FFF2-40B4-BE49-F238E27FC236}">
                      <a16:creationId xmlns:a16="http://schemas.microsoft.com/office/drawing/2014/main" id="{142161F9-B487-8D13-7D36-52231B132FF6}"/>
                    </a:ext>
                  </a:extLst>
                </p:cNvPr>
                <p:cNvSpPr txBox="1"/>
                <p:nvPr/>
              </p:nvSpPr>
              <p:spPr>
                <a:xfrm>
                  <a:off x="6523345" y="4525907"/>
                  <a:ext cx="590056" cy="305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USA</a:t>
                  </a:r>
                  <a:endParaRPr lang="ko-KR" altLang="en-US" sz="1200" dirty="0"/>
                </a:p>
              </p:txBody>
            </p:sp>
          </p:grp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E77C97E-0081-4B28-DED5-6555A1DF8C3C}"/>
                  </a:ext>
                </a:extLst>
              </p:cNvPr>
              <p:cNvSpPr txBox="1"/>
              <p:nvPr/>
            </p:nvSpPr>
            <p:spPr>
              <a:xfrm>
                <a:off x="2397338" y="4801771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SWE</a:t>
                </a:r>
                <a:endParaRPr lang="ko-KR" altLang="en-US" sz="1200" dirty="0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BC4778B6-06E8-3C31-BCA4-E603DCBD93F0}"/>
                  </a:ext>
                </a:extLst>
              </p:cNvPr>
              <p:cNvSpPr txBox="1"/>
              <p:nvPr/>
            </p:nvSpPr>
            <p:spPr>
              <a:xfrm>
                <a:off x="2965282" y="4804526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BEL</a:t>
                </a:r>
                <a:endParaRPr lang="ko-KR" altLang="en-US" sz="1200" dirty="0"/>
              </a:p>
            </p:txBody>
          </p:sp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790B76D8-81FF-6161-B4BF-747D3AFE5341}"/>
                  </a:ext>
                </a:extLst>
              </p:cNvPr>
              <p:cNvSpPr txBox="1"/>
              <p:nvPr/>
            </p:nvSpPr>
            <p:spPr>
              <a:xfrm>
                <a:off x="7180954" y="4784433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JPN</a:t>
                </a:r>
                <a:endParaRPr lang="ko-KR" altLang="en-US" sz="1200" dirty="0"/>
              </a:p>
            </p:txBody>
          </p:sp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F187E3A3-F5D3-F5AE-026B-2B2D0594B058}"/>
                  </a:ext>
                </a:extLst>
              </p:cNvPr>
              <p:cNvSpPr txBox="1"/>
              <p:nvPr/>
            </p:nvSpPr>
            <p:spPr>
              <a:xfrm>
                <a:off x="8725615" y="4778322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CHL</a:t>
                </a:r>
                <a:endParaRPr lang="ko-KR" altLang="en-US" sz="1200" dirty="0"/>
              </a:p>
            </p:txBody>
          </p:sp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D7977808-FBC1-E025-C1D0-8E899904A1AE}"/>
                  </a:ext>
                </a:extLst>
              </p:cNvPr>
              <p:cNvSpPr txBox="1"/>
              <p:nvPr/>
            </p:nvSpPr>
            <p:spPr>
              <a:xfrm>
                <a:off x="9209696" y="4779377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MEX</a:t>
                </a:r>
                <a:endParaRPr lang="ko-KR" altLang="en-US" sz="1200" dirty="0"/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C5E27D22-6BE6-7328-DD9F-C9C4F6D1A461}"/>
                  </a:ext>
                </a:extLst>
              </p:cNvPr>
              <p:cNvSpPr txBox="1"/>
              <p:nvPr/>
            </p:nvSpPr>
            <p:spPr>
              <a:xfrm>
                <a:off x="3498436" y="480831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CZE</a:t>
                </a:r>
                <a:endParaRPr lang="ko-KR" altLang="en-US" sz="1200" dirty="0"/>
              </a:p>
            </p:txBody>
          </p:sp>
          <p:sp>
            <p:nvSpPr>
              <p:cNvPr id="1071" name="TextBox 1070">
                <a:extLst>
                  <a:ext uri="{FF2B5EF4-FFF2-40B4-BE49-F238E27FC236}">
                    <a16:creationId xmlns:a16="http://schemas.microsoft.com/office/drawing/2014/main" id="{9AFA618A-F532-CE3F-049A-2569DF5CE7CD}"/>
                  </a:ext>
                </a:extLst>
              </p:cNvPr>
              <p:cNvSpPr txBox="1"/>
              <p:nvPr/>
            </p:nvSpPr>
            <p:spPr>
              <a:xfrm>
                <a:off x="3994367" y="4801771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NZL</a:t>
                </a:r>
                <a:endParaRPr lang="ko-KR" altLang="en-US" sz="1200" dirty="0"/>
              </a:p>
            </p:txBody>
          </p:sp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CF36702C-8AFA-79E6-EFCF-FCA62123AFAA}"/>
                  </a:ext>
                </a:extLst>
              </p:cNvPr>
              <p:cNvSpPr txBox="1"/>
              <p:nvPr/>
            </p:nvSpPr>
            <p:spPr>
              <a:xfrm>
                <a:off x="4498453" y="4805043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AUT</a:t>
                </a:r>
                <a:endParaRPr lang="ko-KR" altLang="en-US" sz="1200" dirty="0"/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5DB17142-4667-F1C6-24DC-AE0F16B5598F}"/>
                  </a:ext>
                </a:extLst>
              </p:cNvPr>
              <p:cNvSpPr txBox="1"/>
              <p:nvPr/>
            </p:nvSpPr>
            <p:spPr>
              <a:xfrm>
                <a:off x="5050926" y="479575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AST</a:t>
                </a:r>
                <a:endParaRPr lang="ko-KR" altLang="en-US" sz="1200" dirty="0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849241FE-7065-F768-88CB-BB241BE62EFB}"/>
                  </a:ext>
                </a:extLst>
              </p:cNvPr>
              <p:cNvSpPr txBox="1"/>
              <p:nvPr/>
            </p:nvSpPr>
            <p:spPr>
              <a:xfrm>
                <a:off x="5572144" y="4795755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SVN</a:t>
                </a:r>
                <a:endParaRPr lang="ko-KR" altLang="en-US" sz="1200" dirty="0"/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06D2648-1FA1-1B11-2E1E-E53C092C1B36}"/>
                  </a:ext>
                </a:extLst>
              </p:cNvPr>
              <p:cNvSpPr txBox="1"/>
              <p:nvPr/>
            </p:nvSpPr>
            <p:spPr>
              <a:xfrm>
                <a:off x="6616594" y="4793267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HUN</a:t>
                </a:r>
                <a:endParaRPr lang="ko-KR" altLang="en-US" sz="1200" dirty="0"/>
              </a:p>
            </p:txBody>
          </p:sp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BA9D52E-7D6A-FE52-CE4D-25BA1890FAEC}"/>
                  </a:ext>
                </a:extLst>
              </p:cNvPr>
              <p:cNvSpPr txBox="1"/>
              <p:nvPr/>
            </p:nvSpPr>
            <p:spPr>
              <a:xfrm>
                <a:off x="8220592" y="4789440"/>
                <a:ext cx="590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ISR</a:t>
                </a:r>
                <a:endParaRPr lang="ko-KR" altLang="en-US" sz="1200" dirty="0"/>
              </a:p>
            </p:txBody>
          </p:sp>
        </p:grp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12E0EE2B-EF41-6BC0-9FD7-BD6268262D95}"/>
                </a:ext>
              </a:extLst>
            </p:cNvPr>
            <p:cNvSpPr txBox="1"/>
            <p:nvPr/>
          </p:nvSpPr>
          <p:spPr>
            <a:xfrm>
              <a:off x="4793481" y="1013291"/>
              <a:ext cx="5423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a typeface="Tmon몬소리 Black" panose="02000A03000000000000"/>
                </a:rPr>
                <a:t>한국 경제 연구소 </a:t>
              </a:r>
              <a:r>
                <a:rPr lang="en-US" altLang="ko-KR" sz="1400" dirty="0">
                  <a:ea typeface="Tmon몬소리 Black" panose="02000A03000000000000"/>
                </a:rPr>
                <a:t>&lt;2020&gt;</a:t>
              </a:r>
              <a:endParaRPr lang="ko-KR" altLang="en-US" sz="1400" dirty="0">
                <a:ea typeface="Tmon몬소리 Black" panose="02000A03000000000000"/>
              </a:endParaRPr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0F6306EA-0016-B3C5-B07A-00748DDF9DEF}"/>
              </a:ext>
            </a:extLst>
          </p:cNvPr>
          <p:cNvSpPr txBox="1"/>
          <p:nvPr/>
        </p:nvSpPr>
        <p:spPr>
          <a:xfrm>
            <a:off x="2059556" y="5518612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OECD</a:t>
            </a:r>
            <a:r>
              <a:rPr lang="ko-KR" altLang="en-US" dirty="0">
                <a:ea typeface="Tmon몬소리 Black" panose="02000A03000000000000"/>
              </a:rPr>
              <a:t> 기준 연령별 디지털 숙련도 격차가 가장 높다</a:t>
            </a:r>
            <a:r>
              <a:rPr lang="en-US" altLang="ko-KR" dirty="0">
                <a:ea typeface="Tmon몬소리 Black" panose="02000A03000000000000"/>
              </a:rPr>
              <a:t>.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9946839F-59A8-0368-6921-B7ED91BE12C8}"/>
              </a:ext>
            </a:extLst>
          </p:cNvPr>
          <p:cNvSpPr txBox="1"/>
          <p:nvPr/>
        </p:nvSpPr>
        <p:spPr>
          <a:xfrm>
            <a:off x="2041727" y="5935548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고령층의 디지털 숙련도가 매우 낮다</a:t>
            </a:r>
            <a:r>
              <a:rPr lang="en-US" altLang="ko-KR" dirty="0">
                <a:ea typeface="Tmon몬소리 Black" panose="02000A03000000000000"/>
              </a:rPr>
              <a:t>. </a:t>
            </a:r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E6071983-B828-8F6C-7E5B-9F0BD19227E7}"/>
              </a:ext>
            </a:extLst>
          </p:cNvPr>
          <p:cNvGrpSpPr/>
          <p:nvPr/>
        </p:nvGrpSpPr>
        <p:grpSpPr>
          <a:xfrm>
            <a:off x="7532908" y="49124"/>
            <a:ext cx="476130" cy="338430"/>
            <a:chOff x="272023" y="1632975"/>
            <a:chExt cx="806673" cy="573378"/>
          </a:xfrm>
        </p:grpSpPr>
        <p:sp>
          <p:nvSpPr>
            <p:cNvPr id="1083" name="대각선 줄무늬 1082">
              <a:extLst>
                <a:ext uri="{FF2B5EF4-FFF2-40B4-BE49-F238E27FC236}">
                  <a16:creationId xmlns:a16="http://schemas.microsoft.com/office/drawing/2014/main" id="{12511B0A-3FA0-2DE2-7F69-5D43569B1E3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84" name="대각선 줄무늬 1083">
              <a:extLst>
                <a:ext uri="{FF2B5EF4-FFF2-40B4-BE49-F238E27FC236}">
                  <a16:creationId xmlns:a16="http://schemas.microsoft.com/office/drawing/2014/main" id="{AC04A800-0D32-9EBD-FBB4-18012EAFE14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4DACD13E-9E57-44C7-CF22-D13E7EF8A66C}"/>
              </a:ext>
            </a:extLst>
          </p:cNvPr>
          <p:cNvSpPr/>
          <p:nvPr/>
        </p:nvSpPr>
        <p:spPr>
          <a:xfrm>
            <a:off x="2177050" y="1755680"/>
            <a:ext cx="408400" cy="3167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0" name="직선 연결선 1089">
            <a:extLst>
              <a:ext uri="{FF2B5EF4-FFF2-40B4-BE49-F238E27FC236}">
                <a16:creationId xmlns:a16="http://schemas.microsoft.com/office/drawing/2014/main" id="{6D3EA40B-C4BA-2AAD-5DF2-15BD81672956}"/>
              </a:ext>
            </a:extLst>
          </p:cNvPr>
          <p:cNvCxnSpPr>
            <a:cxnSpLocks/>
          </p:cNvCxnSpPr>
          <p:nvPr/>
        </p:nvCxnSpPr>
        <p:spPr>
          <a:xfrm>
            <a:off x="2081370" y="4386217"/>
            <a:ext cx="8308557" cy="191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4CD3C350-8FC9-9A6D-0D64-AED9FB7361D3}"/>
              </a:ext>
            </a:extLst>
          </p:cNvPr>
          <p:cNvSpPr txBox="1"/>
          <p:nvPr/>
        </p:nvSpPr>
        <p:spPr>
          <a:xfrm rot="10800000" flipV="1">
            <a:off x="2061410" y="5105543"/>
            <a:ext cx="858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디지털 숙련도</a:t>
            </a:r>
            <a:r>
              <a:rPr lang="en-US" altLang="ko-KR" dirty="0">
                <a:ea typeface="Tmon몬소리 Black" panose="02000A03000000000000"/>
              </a:rPr>
              <a:t>  :  </a:t>
            </a:r>
            <a:r>
              <a:rPr lang="ko-KR" altLang="en-US" dirty="0">
                <a:ea typeface="Tmon몬소리 Black" panose="02000A03000000000000"/>
              </a:rPr>
              <a:t>디지털 기기로 정보를 얻고 문제를 해결 할 수 있는 능력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B3BD5-6DD6-082A-5A9D-9AAA5F9D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7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562013"/>
            <a:chOff x="177947" y="1170864"/>
            <a:chExt cx="2883079" cy="15620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Discriminator – W2L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(Sync-Net)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E23A5D-2996-33CE-417A-58B65817A5D2}"/>
              </a:ext>
            </a:extLst>
          </p:cNvPr>
          <p:cNvGrpSpPr/>
          <p:nvPr/>
        </p:nvGrpSpPr>
        <p:grpSpPr>
          <a:xfrm>
            <a:off x="825555" y="2140583"/>
            <a:ext cx="11366445" cy="3948441"/>
            <a:chOff x="144966" y="2385314"/>
            <a:chExt cx="11366445" cy="394844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3071094-1423-7E19-49C7-AAAFF59EDE59}"/>
                </a:ext>
              </a:extLst>
            </p:cNvPr>
            <p:cNvSpPr/>
            <p:nvPr/>
          </p:nvSpPr>
          <p:spPr>
            <a:xfrm>
              <a:off x="144966" y="2385314"/>
              <a:ext cx="2900385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초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간의 입 사진</a:t>
              </a: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A961FFC-6434-1B0A-1AB9-0D54E4F283AE}"/>
                </a:ext>
              </a:extLst>
            </p:cNvPr>
            <p:cNvGrpSpPr/>
            <p:nvPr/>
          </p:nvGrpSpPr>
          <p:grpSpPr>
            <a:xfrm>
              <a:off x="237512" y="2491028"/>
              <a:ext cx="11273899" cy="3842727"/>
              <a:chOff x="237512" y="2491028"/>
              <a:chExt cx="11273899" cy="384272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D79145-AD32-BA88-057B-C3935735E2C3}"/>
                  </a:ext>
                </a:extLst>
              </p:cNvPr>
              <p:cNvSpPr/>
              <p:nvPr/>
            </p:nvSpPr>
            <p:spPr>
              <a:xfrm>
                <a:off x="303353" y="4659580"/>
                <a:ext cx="2375258" cy="454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5</a:t>
                </a:r>
                <a:r>
                  <a:rPr lang="ko-KR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초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간의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Audio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F8F23DF-2034-E320-EFD5-406CB89EAC26}"/>
                  </a:ext>
                </a:extLst>
              </p:cNvPr>
              <p:cNvGrpSpPr/>
              <p:nvPr/>
            </p:nvGrpSpPr>
            <p:grpSpPr>
              <a:xfrm>
                <a:off x="237512" y="2491028"/>
                <a:ext cx="11273899" cy="3842727"/>
                <a:chOff x="237512" y="2491028"/>
                <a:chExt cx="11273899" cy="3842727"/>
              </a:xfrm>
            </p:grpSpPr>
            <p:pic>
              <p:nvPicPr>
                <p:cNvPr id="10242" name="Picture 2" descr="Comparison of Coarse mel-spectrogram (top), Predicted mel-spectrogram (middle) and Original melspectrogram (bottom).">
                  <a:extLst>
                    <a:ext uri="{FF2B5EF4-FFF2-40B4-BE49-F238E27FC236}">
                      <a16:creationId xmlns:a16="http://schemas.microsoft.com/office/drawing/2014/main" id="{55F808F2-E045-4068-557D-4900468147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1" t="-605" r="63624" b="68961"/>
                <a:stretch/>
              </p:blipFill>
              <p:spPr bwMode="auto">
                <a:xfrm>
                  <a:off x="237512" y="5064030"/>
                  <a:ext cx="2619882" cy="10727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37B1447-7E45-0986-F6F6-DB1282EA910F}"/>
                    </a:ext>
                  </a:extLst>
                </p:cNvPr>
                <p:cNvGrpSpPr/>
                <p:nvPr/>
              </p:nvGrpSpPr>
              <p:grpSpPr>
                <a:xfrm>
                  <a:off x="426690" y="2491028"/>
                  <a:ext cx="11084721" cy="3842727"/>
                  <a:chOff x="426690" y="2491028"/>
                  <a:chExt cx="11084721" cy="3842727"/>
                </a:xfrm>
              </p:grpSpPr>
              <p:grpSp>
                <p:nvGrpSpPr>
                  <p:cNvPr id="10250" name="그룹 10249">
                    <a:extLst>
                      <a:ext uri="{FF2B5EF4-FFF2-40B4-BE49-F238E27FC236}">
                        <a16:creationId xmlns:a16="http://schemas.microsoft.com/office/drawing/2014/main" id="{99A3762C-1717-DBE0-5E26-4B68D8596A48}"/>
                      </a:ext>
                    </a:extLst>
                  </p:cNvPr>
                  <p:cNvGrpSpPr/>
                  <p:nvPr/>
                </p:nvGrpSpPr>
                <p:grpSpPr>
                  <a:xfrm>
                    <a:off x="7526908" y="3262671"/>
                    <a:ext cx="3984503" cy="429883"/>
                    <a:chOff x="7667992" y="3077307"/>
                    <a:chExt cx="3984503" cy="429883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E6367F2D-FCF5-E16F-D130-3B20F3BEB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7237" y="3093166"/>
                      <a:ext cx="2375258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In-Sync</a:t>
                      </a: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5705D610-B3D3-E626-F390-52556C8E2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92" y="3077307"/>
                      <a:ext cx="2377367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Out-of-Sync</a:t>
                      </a: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F7CED459-14BD-017A-0CFC-F247A9431679}"/>
                      </a:ext>
                    </a:extLst>
                  </p:cNvPr>
                  <p:cNvGrpSpPr/>
                  <p:nvPr/>
                </p:nvGrpSpPr>
                <p:grpSpPr>
                  <a:xfrm>
                    <a:off x="426690" y="2491028"/>
                    <a:ext cx="10578591" cy="3842727"/>
                    <a:chOff x="426690" y="2491028"/>
                    <a:chExt cx="10578591" cy="384272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C32D97C5-7EC7-3518-6936-3C6BF22268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6690" y="2851332"/>
                      <a:ext cx="2249488" cy="1579243"/>
                      <a:chOff x="118936" y="3065177"/>
                      <a:chExt cx="2700464" cy="1895849"/>
                    </a:xfrm>
                  </p:grpSpPr>
                  <p:pic>
                    <p:nvPicPr>
                      <p:cNvPr id="22" name="그림 21">
                        <a:extLst>
                          <a:ext uri="{FF2B5EF4-FFF2-40B4-BE49-F238E27FC236}">
                            <a16:creationId xmlns:a16="http://schemas.microsoft.com/office/drawing/2014/main" id="{C3208B43-7E3D-F604-3B0B-EC596EB4DAC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118936" y="33999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그림 22">
                        <a:extLst>
                          <a:ext uri="{FF2B5EF4-FFF2-40B4-BE49-F238E27FC236}">
                            <a16:creationId xmlns:a16="http://schemas.microsoft.com/office/drawing/2014/main" id="{5A4B8622-39D6-666C-259A-BA2FC45CF5D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271336" y="35523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>
                        <a:extLst>
                          <a:ext uri="{FF2B5EF4-FFF2-40B4-BE49-F238E27FC236}">
                            <a16:creationId xmlns:a16="http://schemas.microsoft.com/office/drawing/2014/main" id="{D96C7B20-A4D5-E8E9-7E5A-5AAEC9B11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423736" y="37047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>
                        <a:extLst>
                          <a:ext uri="{FF2B5EF4-FFF2-40B4-BE49-F238E27FC236}">
                            <a16:creationId xmlns:a16="http://schemas.microsoft.com/office/drawing/2014/main" id="{4C7C4301-AE0C-C436-E82D-C5C08FB44C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576136" y="38571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원호 27">
                        <a:extLst>
                          <a:ext uri="{FF2B5EF4-FFF2-40B4-BE49-F238E27FC236}">
                            <a16:creationId xmlns:a16="http://schemas.microsoft.com/office/drawing/2014/main" id="{7CE87AA8-EF3B-A036-D7CC-FD50F59350C2}"/>
                          </a:ext>
                        </a:extLst>
                      </p:cNvPr>
                      <p:cNvSpPr/>
                      <p:nvPr/>
                    </p:nvSpPr>
                    <p:spPr>
                      <a:xfrm rot="253444">
                        <a:off x="286198" y="3065177"/>
                        <a:ext cx="2533202" cy="579121"/>
                      </a:xfrm>
                      <a:prstGeom prst="arc">
                        <a:avLst>
                          <a:gd name="adj1" fmla="val 10836832"/>
                          <a:gd name="adj2" fmla="val 60528"/>
                        </a:avLst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54" name="직선 화살표 연결선 53">
                      <a:extLst>
                        <a:ext uri="{FF2B5EF4-FFF2-40B4-BE49-F238E27FC236}">
                          <a16:creationId xmlns:a16="http://schemas.microsoft.com/office/drawing/2014/main" id="{CEBA62F2-2946-A9A8-4D8A-FF0BB6E965B4}"/>
                        </a:ext>
                      </a:extLst>
                    </p:cNvPr>
                    <p:cNvCxnSpPr>
                      <a:cxnSpLocks/>
                      <a:stCxn id="25" idx="3"/>
                      <a:endCxn id="60" idx="1"/>
                    </p:cNvCxnSpPr>
                    <p:nvPr/>
                  </p:nvCxnSpPr>
                  <p:spPr>
                    <a:xfrm flipV="1">
                      <a:off x="2651311" y="2814194"/>
                      <a:ext cx="6235774" cy="115663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직선 화살표 연결선 56">
                      <a:extLst>
                        <a:ext uri="{FF2B5EF4-FFF2-40B4-BE49-F238E27FC236}">
                          <a16:creationId xmlns:a16="http://schemas.microsoft.com/office/drawing/2014/main" id="{F47D6594-7FC1-76A7-BF02-6F51E3EEFCCF}"/>
                        </a:ext>
                      </a:extLst>
                    </p:cNvPr>
                    <p:cNvCxnSpPr>
                      <a:cxnSpLocks/>
                      <a:stCxn id="10242" idx="3"/>
                      <a:endCxn id="60" idx="1"/>
                    </p:cNvCxnSpPr>
                    <p:nvPr/>
                  </p:nvCxnSpPr>
                  <p:spPr>
                    <a:xfrm flipV="1">
                      <a:off x="2857394" y="2814194"/>
                      <a:ext cx="6029691" cy="278619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F149CB15-6B31-76A2-9CAE-C3FFF45AE0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87085" y="2491028"/>
                      <a:ext cx="195391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dirty="0"/>
                        <a:t>Random Sampling</a:t>
                      </a:r>
                      <a:endParaRPr lang="ko-KR" altLang="en-US" dirty="0"/>
                    </a:p>
                  </p:txBody>
                </p:sp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F3F49451-0188-6932-B6B7-6FA28CFBF2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3369198"/>
                      <a:ext cx="1451038" cy="1199029"/>
                      <a:chOff x="5346002" y="2804364"/>
                      <a:chExt cx="1451038" cy="1199029"/>
                    </a:xfrm>
                  </p:grpSpPr>
                  <p:sp>
                    <p:nvSpPr>
                      <p:cNvPr id="70" name="사각형: 둥근 모서리 69">
                        <a:extLst>
                          <a:ext uri="{FF2B5EF4-FFF2-40B4-BE49-F238E27FC236}">
                            <a16:creationId xmlns:a16="http://schemas.microsoft.com/office/drawing/2014/main" id="{4CEA9515-B8D2-94E0-3821-8CA0587E6D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C8090F0F-F268-7545-B578-963A8F36F3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Video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73" name="그룹 72">
                      <a:extLst>
                        <a:ext uri="{FF2B5EF4-FFF2-40B4-BE49-F238E27FC236}">
                          <a16:creationId xmlns:a16="http://schemas.microsoft.com/office/drawing/2014/main" id="{ACB791DB-BDF2-2DCF-93DC-1C2808CDC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5000870"/>
                      <a:ext cx="1451038" cy="1199029"/>
                      <a:chOff x="5346002" y="4488935"/>
                      <a:chExt cx="1451038" cy="1199029"/>
                    </a:xfrm>
                  </p:grpSpPr>
                  <p:sp>
                    <p:nvSpPr>
                      <p:cNvPr id="71" name="사각형: 둥근 모서리 70">
                        <a:extLst>
                          <a:ext uri="{FF2B5EF4-FFF2-40B4-BE49-F238E27FC236}">
                            <a16:creationId xmlns:a16="http://schemas.microsoft.com/office/drawing/2014/main" id="{C60C3029-A77F-BDA8-9BC1-C0359D9234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4488935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B9B5042A-E18F-099D-F67D-B687B3B1AF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2" y="479606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Audio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cxnSp>
                  <p:nvCxnSpPr>
                    <p:cNvPr id="82" name="직선 화살표 연결선 81">
                      <a:extLst>
                        <a:ext uri="{FF2B5EF4-FFF2-40B4-BE49-F238E27FC236}">
                          <a16:creationId xmlns:a16="http://schemas.microsoft.com/office/drawing/2014/main" id="{175072E0-E946-D082-710A-EF3EEF8E68BA}"/>
                        </a:ext>
                      </a:extLst>
                    </p:cNvPr>
                    <p:cNvCxnSpPr>
                      <a:cxnSpLocks/>
                      <a:stCxn id="25" idx="3"/>
                      <a:endCxn id="70" idx="1"/>
                    </p:cNvCxnSpPr>
                    <p:nvPr/>
                  </p:nvCxnSpPr>
                  <p:spPr>
                    <a:xfrm flipV="1">
                      <a:off x="2651311" y="3968713"/>
                      <a:ext cx="1530483" cy="2112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직선 화살표 연결선 84">
                      <a:extLst>
                        <a:ext uri="{FF2B5EF4-FFF2-40B4-BE49-F238E27FC236}">
                          <a16:creationId xmlns:a16="http://schemas.microsoft.com/office/drawing/2014/main" id="{27A3C749-8AA6-D076-5A32-7E9643DD133A}"/>
                        </a:ext>
                      </a:extLst>
                    </p:cNvPr>
                    <p:cNvCxnSpPr>
                      <a:cxnSpLocks/>
                      <a:stCxn id="10242" idx="3"/>
                      <a:endCxn id="71" idx="1"/>
                    </p:cNvCxnSpPr>
                    <p:nvPr/>
                  </p:nvCxnSpPr>
                  <p:spPr>
                    <a:xfrm>
                      <a:off x="2857394" y="5600384"/>
                      <a:ext cx="1324400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화살표 연결선 87">
                      <a:extLst>
                        <a:ext uri="{FF2B5EF4-FFF2-40B4-BE49-F238E27FC236}">
                          <a16:creationId xmlns:a16="http://schemas.microsoft.com/office/drawing/2014/main" id="{684EB4F9-B3F3-72C7-CC5B-50F01F9CD2C7}"/>
                        </a:ext>
                      </a:extLst>
                    </p:cNvPr>
                    <p:cNvCxnSpPr>
                      <a:cxnSpLocks/>
                      <a:stCxn id="70" idx="3"/>
                      <a:endCxn id="99" idx="1"/>
                    </p:cNvCxnSpPr>
                    <p:nvPr/>
                  </p:nvCxnSpPr>
                  <p:spPr>
                    <a:xfrm>
                      <a:off x="5632832" y="3968713"/>
                      <a:ext cx="623586" cy="484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화살표 연결선 89">
                      <a:extLst>
                        <a:ext uri="{FF2B5EF4-FFF2-40B4-BE49-F238E27FC236}">
                          <a16:creationId xmlns:a16="http://schemas.microsoft.com/office/drawing/2014/main" id="{1C3045CF-A7E0-A375-EDA7-0D19BC79F670}"/>
                        </a:ext>
                      </a:extLst>
                    </p:cNvPr>
                    <p:cNvCxnSpPr>
                      <a:cxnSpLocks/>
                      <a:stCxn id="71" idx="3"/>
                      <a:endCxn id="102" idx="1"/>
                    </p:cNvCxnSpPr>
                    <p:nvPr/>
                  </p:nvCxnSpPr>
                  <p:spPr>
                    <a:xfrm>
                      <a:off x="5632832" y="5600385"/>
                      <a:ext cx="578246" cy="8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4499D8C2-6FE8-9853-FE5E-EEA883B1E7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3589862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98" name="사각형: 둥근 모서리 97">
                        <a:extLst>
                          <a:ext uri="{FF2B5EF4-FFF2-40B4-BE49-F238E27FC236}">
                            <a16:creationId xmlns:a16="http://schemas.microsoft.com/office/drawing/2014/main" id="{4F550A6D-883C-810C-0A3E-CC8ACBC788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44184F43-480F-C119-B30A-0E5752DD70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72DA50E4-3ECE-CC0A-5944-F1E9EFB73B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5191930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102" name="사각형: 둥근 모서리 101">
                        <a:extLst>
                          <a:ext uri="{FF2B5EF4-FFF2-40B4-BE49-F238E27FC236}">
                            <a16:creationId xmlns:a16="http://schemas.microsoft.com/office/drawing/2014/main" id="{5ED0F179-F125-0426-3FEF-F554B6A05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" name="TextBox 102">
                        <a:extLst>
                          <a:ext uri="{FF2B5EF4-FFF2-40B4-BE49-F238E27FC236}">
                            <a16:creationId xmlns:a16="http://schemas.microsoft.com/office/drawing/2014/main" id="{A8F34DD9-049D-45B8-5A3C-5293370300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sp>
                  <p:nvSpPr>
                    <p:cNvPr id="114" name="순서도: 가산 접합 113">
                      <a:extLst>
                        <a:ext uri="{FF2B5EF4-FFF2-40B4-BE49-F238E27FC236}">
                          <a16:creationId xmlns:a16="http://schemas.microsoft.com/office/drawing/2014/main" id="{63E41E88-88EC-E29A-91F3-B1CE809F9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303" y="4727105"/>
                      <a:ext cx="227801" cy="227801"/>
                    </a:xfrm>
                    <a:prstGeom prst="flowChartSummingJunction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7" name="직선 화살표 연결선 116">
                      <a:extLst>
                        <a:ext uri="{FF2B5EF4-FFF2-40B4-BE49-F238E27FC236}">
                          <a16:creationId xmlns:a16="http://schemas.microsoft.com/office/drawing/2014/main" id="{8B1A568A-02AE-2841-7D68-7366E320A496}"/>
                        </a:ext>
                      </a:extLst>
                    </p:cNvPr>
                    <p:cNvCxnSpPr>
                      <a:cxnSpLocks/>
                      <a:stCxn id="98" idx="3"/>
                      <a:endCxn id="114" idx="1"/>
                    </p:cNvCxnSpPr>
                    <p:nvPr/>
                  </p:nvCxnSpPr>
                  <p:spPr>
                    <a:xfrm>
                      <a:off x="7142169" y="3999192"/>
                      <a:ext cx="786495" cy="761274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화살표 연결선 119">
                      <a:extLst>
                        <a:ext uri="{FF2B5EF4-FFF2-40B4-BE49-F238E27FC236}">
                          <a16:creationId xmlns:a16="http://schemas.microsoft.com/office/drawing/2014/main" id="{76339BD0-B27D-23B8-CF6A-3A42066BBA0D}"/>
                        </a:ext>
                      </a:extLst>
                    </p:cNvPr>
                    <p:cNvCxnSpPr>
                      <a:cxnSpLocks/>
                      <a:stCxn id="102" idx="3"/>
                      <a:endCxn id="114" idx="3"/>
                    </p:cNvCxnSpPr>
                    <p:nvPr/>
                  </p:nvCxnSpPr>
                  <p:spPr>
                    <a:xfrm flipV="1">
                      <a:off x="7142169" y="4921545"/>
                      <a:ext cx="786495" cy="67971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직선 화살표 연결선 125">
                      <a:extLst>
                        <a:ext uri="{FF2B5EF4-FFF2-40B4-BE49-F238E27FC236}">
                          <a16:creationId xmlns:a16="http://schemas.microsoft.com/office/drawing/2014/main" id="{2946887D-9601-4094-AB6B-F5E1FE574982}"/>
                        </a:ext>
                      </a:extLst>
                    </p:cNvPr>
                    <p:cNvCxnSpPr>
                      <a:cxnSpLocks/>
                      <a:stCxn id="114" idx="6"/>
                    </p:cNvCxnSpPr>
                    <p:nvPr/>
                  </p:nvCxnSpPr>
                  <p:spPr>
                    <a:xfrm flipV="1">
                      <a:off x="8123104" y="4841005"/>
                      <a:ext cx="311777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44" name="TextBox 10243">
                      <a:extLst>
                        <a:ext uri="{FF2B5EF4-FFF2-40B4-BE49-F238E27FC236}">
                          <a16:creationId xmlns:a16="http://schemas.microsoft.com/office/drawing/2014/main" id="{C38B66B1-4872-EFF8-9330-0C9CC073B8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75059" y="5687424"/>
                      <a:ext cx="2830222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Loss : </a:t>
                      </a:r>
                      <a:r>
                        <a:rPr lang="en-US" altLang="ko-KR" dirty="0" err="1"/>
                        <a:t>Costine</a:t>
                      </a:r>
                      <a:r>
                        <a:rPr lang="en-US" altLang="ko-KR" dirty="0"/>
                        <a:t> Similarity</a:t>
                      </a:r>
                    </a:p>
                    <a:p>
                      <a:pPr algn="ctr"/>
                      <a:r>
                        <a:rPr lang="en-US" altLang="ko-KR" dirty="0"/>
                        <a:t>With BCE</a:t>
                      </a:r>
                      <a:endParaRPr lang="ko-KR" altLang="en-US" dirty="0"/>
                    </a:p>
                  </p:txBody>
                </p:sp>
                <p:sp>
                  <p:nvSpPr>
                    <p:cNvPr id="10245" name="양쪽 대괄호 10244">
                      <a:extLst>
                        <a:ext uri="{FF2B5EF4-FFF2-40B4-BE49-F238E27FC236}">
                          <a16:creationId xmlns:a16="http://schemas.microsoft.com/office/drawing/2014/main" id="{BB24FF8A-5AE4-F66C-C39C-60577B5EA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3992" y="4568227"/>
                      <a:ext cx="1920859" cy="823361"/>
                    </a:xfrm>
                    <a:prstGeom prst="bracketPair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246" name="TextBox 10245">
                      <a:extLst>
                        <a:ext uri="{FF2B5EF4-FFF2-40B4-BE49-F238E27FC236}">
                          <a16:creationId xmlns:a16="http://schemas.microsoft.com/office/drawing/2014/main" id="{C6454FA2-5167-E2CB-598D-CA84E20A54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4413" y="4445966"/>
                      <a:ext cx="1551514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6000" dirty="0"/>
                        <a:t>0, 1 </a:t>
                      </a:r>
                      <a:endParaRPr lang="ko-KR" altLang="en-US" sz="6000" dirty="0"/>
                    </a:p>
                  </p:txBody>
                </p:sp>
                <p:cxnSp>
                  <p:nvCxnSpPr>
                    <p:cNvPr id="10254" name="직선 화살표 연결선 10253">
                      <a:extLst>
                        <a:ext uri="{FF2B5EF4-FFF2-40B4-BE49-F238E27FC236}">
                          <a16:creationId xmlns:a16="http://schemas.microsoft.com/office/drawing/2014/main" id="{2C898256-C8B9-9C76-322C-52DF36CC52C1}"/>
                        </a:ext>
                      </a:extLst>
                    </p:cNvPr>
                    <p:cNvCxnSpPr>
                      <a:cxnSpLocks/>
                      <a:stCxn id="47" idx="2"/>
                    </p:cNvCxnSpPr>
                    <p:nvPr/>
                  </p:nvCxnSpPr>
                  <p:spPr>
                    <a:xfrm flipH="1">
                      <a:off x="9944327" y="3692554"/>
                      <a:ext cx="379455" cy="875673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56" name="직선 화살표 연결선 10255">
                      <a:extLst>
                        <a:ext uri="{FF2B5EF4-FFF2-40B4-BE49-F238E27FC236}">
                          <a16:creationId xmlns:a16="http://schemas.microsoft.com/office/drawing/2014/main" id="{8BC1126E-AEAB-AFA6-EE90-CC1B4BD7A2CC}"/>
                        </a:ext>
                      </a:extLst>
                    </p:cNvPr>
                    <p:cNvCxnSpPr>
                      <a:cxnSpLocks/>
                      <a:stCxn id="48" idx="2"/>
                    </p:cNvCxnSpPr>
                    <p:nvPr/>
                  </p:nvCxnSpPr>
                  <p:spPr>
                    <a:xfrm>
                      <a:off x="8715592" y="3676695"/>
                      <a:ext cx="342986" cy="940461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266" name="그룹 10265">
            <a:extLst>
              <a:ext uri="{FF2B5EF4-FFF2-40B4-BE49-F238E27FC236}">
                <a16:creationId xmlns:a16="http://schemas.microsoft.com/office/drawing/2014/main" id="{FAF719D4-9DFF-286C-1501-2D5C323982E2}"/>
              </a:ext>
            </a:extLst>
          </p:cNvPr>
          <p:cNvGrpSpPr/>
          <p:nvPr/>
        </p:nvGrpSpPr>
        <p:grpSpPr>
          <a:xfrm>
            <a:off x="9428145" y="48295"/>
            <a:ext cx="476130" cy="338430"/>
            <a:chOff x="272023" y="1632975"/>
            <a:chExt cx="806673" cy="573378"/>
          </a:xfrm>
        </p:grpSpPr>
        <p:sp>
          <p:nvSpPr>
            <p:cNvPr id="10267" name="대각선 줄무늬 10266">
              <a:extLst>
                <a:ext uri="{FF2B5EF4-FFF2-40B4-BE49-F238E27FC236}">
                  <a16:creationId xmlns:a16="http://schemas.microsoft.com/office/drawing/2014/main" id="{78F39676-0C62-0593-80FD-47CDA0EC0ED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68" name="대각선 줄무늬 10267">
              <a:extLst>
                <a:ext uri="{FF2B5EF4-FFF2-40B4-BE49-F238E27FC236}">
                  <a16:creationId xmlns:a16="http://schemas.microsoft.com/office/drawing/2014/main" id="{204C126B-FA43-6328-4A7E-6EE3AF910F8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75FF08E8-3970-3F9A-3211-095A0448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07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931345"/>
            <a:chOff x="177947" y="1170864"/>
            <a:chExt cx="2883079" cy="193134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115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 Discriminator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W2L (Sync-Net)</a:t>
              </a: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10392253" y="23004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F98BE1E-2785-F801-A5D9-A7326E48E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0" y="870640"/>
            <a:ext cx="4953363" cy="282051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3F8A265-C0F5-F210-9425-FB5FB7B6D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81" y="853433"/>
            <a:ext cx="4721139" cy="28377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D97ACF-E1DF-11B2-D526-9BC2058CC66A}"/>
              </a:ext>
            </a:extLst>
          </p:cNvPr>
          <p:cNvSpPr txBox="1"/>
          <p:nvPr/>
        </p:nvSpPr>
        <p:spPr>
          <a:xfrm>
            <a:off x="8955355" y="4285087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110</a:t>
            </a:r>
            <a:r>
              <a:rPr lang="ko-KR" altLang="en-US" dirty="0"/>
              <a:t>시간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 loss : 0.4465</a:t>
            </a:r>
          </a:p>
          <a:p>
            <a:endParaRPr lang="en-US" altLang="ko-KR" dirty="0"/>
          </a:p>
          <a:p>
            <a:r>
              <a:rPr lang="en-US" altLang="ko-KR" dirty="0"/>
              <a:t>Val loss : 0.4340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D7592E-8B98-6D4D-F02B-AB8CE271EA71}"/>
              </a:ext>
            </a:extLst>
          </p:cNvPr>
          <p:cNvGrpSpPr/>
          <p:nvPr/>
        </p:nvGrpSpPr>
        <p:grpSpPr>
          <a:xfrm>
            <a:off x="1284107" y="4038667"/>
            <a:ext cx="3341009" cy="1794007"/>
            <a:chOff x="2035738" y="1686494"/>
            <a:chExt cx="3341009" cy="17940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92DBE-219F-E09E-8BC3-742D262CBAAE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0.25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91B57DA-24DA-939A-D5D7-DAFAE5D41F1E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D9FE57C-C148-DD6F-93B4-479D03F9851E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30" name="오른쪽 대괄호 29">
                  <a:extLst>
                    <a:ext uri="{FF2B5EF4-FFF2-40B4-BE49-F238E27FC236}">
                      <a16:creationId xmlns:a16="http://schemas.microsoft.com/office/drawing/2014/main" id="{5C2FF687-9600-52F2-CCA1-3D43FA18C55A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오른쪽 대괄호 30">
                  <a:extLst>
                    <a:ext uri="{FF2B5EF4-FFF2-40B4-BE49-F238E27FC236}">
                      <a16:creationId xmlns:a16="http://schemas.microsoft.com/office/drawing/2014/main" id="{360B566C-8B8A-192E-61AE-78183F26519E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3D62300-C390-E7AE-5679-4572A532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522B7DF-687B-46E4-1ABB-138F1F1BD30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2311B8F-1CAE-72AD-F396-69725C4562D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원호 21">
            <a:extLst>
              <a:ext uri="{FF2B5EF4-FFF2-40B4-BE49-F238E27FC236}">
                <a16:creationId xmlns:a16="http://schemas.microsoft.com/office/drawing/2014/main" id="{C724E242-21E9-EC4E-B9F3-84566B6E83A4}"/>
              </a:ext>
            </a:extLst>
          </p:cNvPr>
          <p:cNvSpPr/>
          <p:nvPr/>
        </p:nvSpPr>
        <p:spPr>
          <a:xfrm>
            <a:off x="1589966" y="4410419"/>
            <a:ext cx="2741507" cy="2741507"/>
          </a:xfrm>
          <a:prstGeom prst="arc">
            <a:avLst>
              <a:gd name="adj1" fmla="val 10808693"/>
              <a:gd name="adj2" fmla="val 2156985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F13B1D-1037-35D9-562A-10BCDE172287}"/>
              </a:ext>
            </a:extLst>
          </p:cNvPr>
          <p:cNvGrpSpPr/>
          <p:nvPr/>
        </p:nvGrpSpPr>
        <p:grpSpPr>
          <a:xfrm>
            <a:off x="5239330" y="4038667"/>
            <a:ext cx="3341009" cy="1794007"/>
            <a:chOff x="2035738" y="1686494"/>
            <a:chExt cx="3341009" cy="179400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15BFF-35A9-5F30-6F95-F3D426FC3A5C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0.44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70BDDD8-69BF-C4E1-0C4C-737FD7AC3427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07F80E7-38C7-1B0E-C4FD-497380FF563B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41" name="오른쪽 대괄호 40">
                  <a:extLst>
                    <a:ext uri="{FF2B5EF4-FFF2-40B4-BE49-F238E27FC236}">
                      <a16:creationId xmlns:a16="http://schemas.microsoft.com/office/drawing/2014/main" id="{719C970B-CE59-BAEC-CBA4-2E89DA50D59F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오른쪽 대괄호 41">
                  <a:extLst>
                    <a:ext uri="{FF2B5EF4-FFF2-40B4-BE49-F238E27FC236}">
                      <a16:creationId xmlns:a16="http://schemas.microsoft.com/office/drawing/2014/main" id="{19486508-1C26-B5F9-8C7A-29D08BC430E0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2D6A147-FE75-5D54-FBD1-86CD66E4FF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503635A-A35C-B264-D4EF-940FD8BC934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566C334-1485-A4D6-FCFD-095C1144F56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원호 33">
            <a:extLst>
              <a:ext uri="{FF2B5EF4-FFF2-40B4-BE49-F238E27FC236}">
                <a16:creationId xmlns:a16="http://schemas.microsoft.com/office/drawing/2014/main" id="{1C551833-8559-77D4-1C1C-3D049F071074}"/>
              </a:ext>
            </a:extLst>
          </p:cNvPr>
          <p:cNvSpPr/>
          <p:nvPr/>
        </p:nvSpPr>
        <p:spPr>
          <a:xfrm>
            <a:off x="5545189" y="4410419"/>
            <a:ext cx="2741507" cy="2741507"/>
          </a:xfrm>
          <a:prstGeom prst="arc">
            <a:avLst>
              <a:gd name="adj1" fmla="val 10808693"/>
              <a:gd name="adj2" fmla="val 21521259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BC59AE-72D2-B103-44BD-63ECB3C96AD6}"/>
              </a:ext>
            </a:extLst>
          </p:cNvPr>
          <p:cNvSpPr txBox="1"/>
          <p:nvPr/>
        </p:nvSpPr>
        <p:spPr>
          <a:xfrm>
            <a:off x="1413259" y="5996692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C5EE86-73F9-D691-B277-F8B3A58B9D5A}"/>
              </a:ext>
            </a:extLst>
          </p:cNvPr>
          <p:cNvSpPr txBox="1"/>
          <p:nvPr/>
        </p:nvSpPr>
        <p:spPr>
          <a:xfrm>
            <a:off x="5720797" y="5985836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달성 최저 </a:t>
            </a:r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FA8ECE99-2436-F82F-B797-FE29A8D87A53}"/>
              </a:ext>
            </a:extLst>
          </p:cNvPr>
          <p:cNvSpPr/>
          <p:nvPr/>
        </p:nvSpPr>
        <p:spPr>
          <a:xfrm flipH="1">
            <a:off x="1584886" y="4406608"/>
            <a:ext cx="2741507" cy="2741507"/>
          </a:xfrm>
          <a:prstGeom prst="arc">
            <a:avLst>
              <a:gd name="adj1" fmla="val 10808693"/>
              <a:gd name="adj2" fmla="val 18934048"/>
            </a:avLst>
          </a:prstGeom>
          <a:noFill/>
          <a:ln w="444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9F4B3980-F775-C34D-77CE-2D527CF1984F}"/>
              </a:ext>
            </a:extLst>
          </p:cNvPr>
          <p:cNvSpPr/>
          <p:nvPr/>
        </p:nvSpPr>
        <p:spPr>
          <a:xfrm flipH="1">
            <a:off x="5544160" y="4409403"/>
            <a:ext cx="2741507" cy="2741507"/>
          </a:xfrm>
          <a:prstGeom prst="arc">
            <a:avLst>
              <a:gd name="adj1" fmla="val 10808693"/>
              <a:gd name="adj2" fmla="val 1673579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5D78C97-DA22-CD68-4806-DE3B9767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3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3035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Generator - W2L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7BBFA1-6B41-CAEF-BA76-38894CB727FB}"/>
              </a:ext>
            </a:extLst>
          </p:cNvPr>
          <p:cNvGrpSpPr/>
          <p:nvPr/>
        </p:nvGrpSpPr>
        <p:grpSpPr>
          <a:xfrm>
            <a:off x="9401319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139A43A-A67B-8574-F488-82233C6852F2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FDDCF411-F1B4-01EB-484F-9D7DA2CD87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13398B-771A-64D9-E943-ABD75F2EE1CD}"/>
              </a:ext>
            </a:extLst>
          </p:cNvPr>
          <p:cNvGrpSpPr/>
          <p:nvPr/>
        </p:nvGrpSpPr>
        <p:grpSpPr>
          <a:xfrm>
            <a:off x="338557" y="1968811"/>
            <a:ext cx="2533031" cy="1484921"/>
            <a:chOff x="466047" y="2838082"/>
            <a:chExt cx="2795926" cy="16390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58D58C-7D85-8598-9495-6F9A670DF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466047" y="2838082"/>
              <a:ext cx="2338726" cy="11818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A145755-91FC-1FA8-CAE9-7A37B4158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618447" y="2990482"/>
              <a:ext cx="2338726" cy="11818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45CC8A-B401-1F35-E034-5EBD9D7A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770847" y="3142882"/>
              <a:ext cx="2338726" cy="11818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A7FF63-6D02-AAE3-4B71-27E0EB985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923247" y="3295282"/>
              <a:ext cx="2338726" cy="1181836"/>
            </a:xfrm>
            <a:prstGeom prst="rect">
              <a:avLst/>
            </a:prstGeom>
          </p:spPr>
        </p:pic>
      </p:grpSp>
      <p:pic>
        <p:nvPicPr>
          <p:cNvPr id="2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ACE5A127-0A55-2933-41AC-602A75D0E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359978" y="4045124"/>
            <a:ext cx="2373540" cy="9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88A51847-2738-B964-9BDA-2AC6FAE995F3}"/>
              </a:ext>
            </a:extLst>
          </p:cNvPr>
          <p:cNvSpPr/>
          <p:nvPr/>
        </p:nvSpPr>
        <p:spPr>
          <a:xfrm>
            <a:off x="3152706" y="2546851"/>
            <a:ext cx="1433460" cy="745929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844BC-9C18-4548-187B-90A457258C1C}"/>
              </a:ext>
            </a:extLst>
          </p:cNvPr>
          <p:cNvSpPr txBox="1"/>
          <p:nvPr/>
        </p:nvSpPr>
        <p:spPr>
          <a:xfrm>
            <a:off x="3204883" y="2674530"/>
            <a:ext cx="1296589" cy="523220"/>
          </a:xfrm>
          <a:prstGeom prst="rect">
            <a:avLst/>
          </a:prstGeom>
          <a:solidFill>
            <a:srgbClr val="FCD60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0A6FC5D-95DD-11AE-C790-DDA41CFC21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3984" y="2936966"/>
            <a:ext cx="776941" cy="732308"/>
          </a:xfrm>
          <a:prstGeom prst="bentConnector3">
            <a:avLst>
              <a:gd name="adj1" fmla="val 10001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B801913-87C5-0BFE-5750-D4C1325E780A}"/>
              </a:ext>
            </a:extLst>
          </p:cNvPr>
          <p:cNvSpPr/>
          <p:nvPr/>
        </p:nvSpPr>
        <p:spPr>
          <a:xfrm>
            <a:off x="5362622" y="3196922"/>
            <a:ext cx="1433460" cy="989338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D3A6D1-E805-B4A7-A781-0929171B3F5E}"/>
              </a:ext>
            </a:extLst>
          </p:cNvPr>
          <p:cNvSpPr txBox="1"/>
          <p:nvPr/>
        </p:nvSpPr>
        <p:spPr>
          <a:xfrm>
            <a:off x="4781643" y="3453732"/>
            <a:ext cx="2628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39" name="순서도: 논리합 38">
            <a:extLst>
              <a:ext uri="{FF2B5EF4-FFF2-40B4-BE49-F238E27FC236}">
                <a16:creationId xmlns:a16="http://schemas.microsoft.com/office/drawing/2014/main" id="{EB604295-A711-72E6-F132-727B08E73189}"/>
              </a:ext>
            </a:extLst>
          </p:cNvPr>
          <p:cNvSpPr/>
          <p:nvPr/>
        </p:nvSpPr>
        <p:spPr>
          <a:xfrm>
            <a:off x="4933947" y="3572201"/>
            <a:ext cx="228718" cy="228718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2048117-B0C2-049D-8B6C-47793D8E4C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1704" y="3741049"/>
            <a:ext cx="777645" cy="668668"/>
          </a:xfrm>
          <a:prstGeom prst="bentConnector3">
            <a:avLst>
              <a:gd name="adj1" fmla="val 997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25C374-0466-892B-A4E2-1E706B01CE70}"/>
              </a:ext>
            </a:extLst>
          </p:cNvPr>
          <p:cNvGrpSpPr/>
          <p:nvPr/>
        </p:nvGrpSpPr>
        <p:grpSpPr>
          <a:xfrm>
            <a:off x="7415578" y="2703392"/>
            <a:ext cx="1985741" cy="1966336"/>
            <a:chOff x="8955581" y="3567406"/>
            <a:chExt cx="2191834" cy="217041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5DE6B27-7498-0046-B131-FF006A177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8955581" y="3567406"/>
              <a:ext cx="1582234" cy="15608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B085E9B-C332-118C-8624-4D8B171C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107981" y="3719806"/>
              <a:ext cx="1582234" cy="156081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CF34DBB-E492-F15C-FF32-9C595E0FE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260381" y="3872206"/>
              <a:ext cx="1582234" cy="156081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BD7CD81-6102-4EC9-8321-25E537135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412781" y="4024606"/>
              <a:ext cx="1582234" cy="156081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07C98CF-7163-C123-1B28-97BBB7491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565181" y="4177006"/>
              <a:ext cx="1582234" cy="1560815"/>
            </a:xfrm>
            <a:prstGeom prst="rect">
              <a:avLst/>
            </a:prstGeom>
          </p:spPr>
        </p:pic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D5B142-B89C-CC80-0994-037068D254B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6796082" y="3686560"/>
            <a:ext cx="895636" cy="503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207F4A7-7DF0-408A-2D30-CC09137E5A5C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2871588" y="2918377"/>
            <a:ext cx="281118" cy="14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38B1D-E939-59CF-F381-184969AF1506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2733518" y="4525232"/>
            <a:ext cx="419881" cy="581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08872A-F64C-1A12-06A5-E21FB31B0E4F}"/>
              </a:ext>
            </a:extLst>
          </p:cNvPr>
          <p:cNvSpPr txBox="1"/>
          <p:nvPr/>
        </p:nvSpPr>
        <p:spPr>
          <a:xfrm>
            <a:off x="6772606" y="2360087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B24046-BD43-457F-E75C-89EB994067A1}"/>
              </a:ext>
            </a:extLst>
          </p:cNvPr>
          <p:cNvSpPr txBox="1"/>
          <p:nvPr/>
        </p:nvSpPr>
        <p:spPr>
          <a:xfrm>
            <a:off x="1074798" y="5320441"/>
            <a:ext cx="531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1. </a:t>
            </a:r>
            <a:r>
              <a:rPr lang="en-US" altLang="ko-KR" sz="1400" dirty="0" err="1">
                <a:latin typeface="HY견고딕" panose="02030600000101010101" pitchFamily="18" charset="-127"/>
                <a:ea typeface="Tmon몬소리 Black" panose="02000A03000000000000"/>
              </a:rPr>
              <a:t>Syncnet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초를 맞추기 위해 사진의 </a:t>
            </a:r>
            <a:r>
              <a:rPr lang="en-US" altLang="ko-KR" sz="1400" b="1" dirty="0">
                <a:latin typeface="HY견고딕" panose="02030600000101010101" pitchFamily="18" charset="-127"/>
                <a:ea typeface="Tmon몬소리 Black" panose="02000A03000000000000"/>
              </a:rPr>
              <a:t>Batch</a:t>
            </a:r>
            <a:r>
              <a:rPr lang="ko-KR" altLang="en-US" sz="1400" b="1" dirty="0">
                <a:latin typeface="HY견고딕" panose="02030600000101010101" pitchFamily="18" charset="-127"/>
                <a:ea typeface="Tmon몬소리 Black" panose="02000A03000000000000"/>
              </a:rPr>
              <a:t>를 </a:t>
            </a:r>
            <a:r>
              <a:rPr lang="en-US" altLang="ko-KR" sz="1400" b="1" dirty="0">
                <a:latin typeface="HY견고딕" panose="02030600000101010101" pitchFamily="18" charset="-127"/>
                <a:ea typeface="Tmon몬소리 Black" panose="02000A03000000000000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로 묶는다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C9B07B-60BF-0DCF-4818-F7E08436FF56}"/>
              </a:ext>
            </a:extLst>
          </p:cNvPr>
          <p:cNvSpPr txBox="1"/>
          <p:nvPr/>
        </p:nvSpPr>
        <p:spPr>
          <a:xfrm>
            <a:off x="965801" y="5866733"/>
            <a:ext cx="708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2. 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원본 사진과 얼굴의 반을 가리고 </a:t>
            </a:r>
            <a:r>
              <a:rPr lang="en-US" altLang="ko-KR" sz="1400" b="1" dirty="0">
                <a:latin typeface="HY견고딕" panose="02030600000101010101" pitchFamily="18" charset="-127"/>
                <a:ea typeface="Tmon몬소리 Black" panose="02000A03000000000000"/>
              </a:rPr>
              <a:t>Channel-wise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로 합쳐 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Input Data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를 만든다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 </a:t>
            </a:r>
            <a:endParaRPr lang="en-US" altLang="ko-KR" sz="1400" dirty="0">
              <a:latin typeface="HY견고딕" panose="02030600000101010101" pitchFamily="18" charset="-127"/>
              <a:ea typeface="Tmon몬소리 Black" panose="02000A0300000000000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578978D-A7CD-CD39-36E8-19341289DF48}"/>
              </a:ext>
            </a:extLst>
          </p:cNvPr>
          <p:cNvCxnSpPr>
            <a:cxnSpLocks/>
          </p:cNvCxnSpPr>
          <p:nvPr/>
        </p:nvCxnSpPr>
        <p:spPr>
          <a:xfrm>
            <a:off x="4582356" y="2919816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AA36811-49E0-5E55-B66B-21B913A2C2B4}"/>
              </a:ext>
            </a:extLst>
          </p:cNvPr>
          <p:cNvCxnSpPr>
            <a:cxnSpLocks/>
          </p:cNvCxnSpPr>
          <p:nvPr/>
        </p:nvCxnSpPr>
        <p:spPr>
          <a:xfrm>
            <a:off x="4586166" y="4450322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E062454-34A4-F70E-71F5-0A3536BE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9768" y="3196922"/>
            <a:ext cx="1541697" cy="1516105"/>
          </a:xfrm>
          <a:prstGeom prst="rect">
            <a:avLst/>
          </a:prstGeom>
        </p:spPr>
      </p:pic>
      <p:sp>
        <p:nvSpPr>
          <p:cNvPr id="83" name="원호 82">
            <a:extLst>
              <a:ext uri="{FF2B5EF4-FFF2-40B4-BE49-F238E27FC236}">
                <a16:creationId xmlns:a16="http://schemas.microsoft.com/office/drawing/2014/main" id="{077743E9-55DA-9251-A608-E18181F7D503}"/>
              </a:ext>
            </a:extLst>
          </p:cNvPr>
          <p:cNvSpPr/>
          <p:nvPr/>
        </p:nvSpPr>
        <p:spPr>
          <a:xfrm rot="10800000">
            <a:off x="8803274" y="4479749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1782A0-390F-A433-B7CA-C7220C9D372E}"/>
              </a:ext>
            </a:extLst>
          </p:cNvPr>
          <p:cNvSpPr txBox="1"/>
          <p:nvPr/>
        </p:nvSpPr>
        <p:spPr>
          <a:xfrm>
            <a:off x="9679213" y="2825643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0A6F65E-5500-C00A-B92C-0AC7528C0E01}"/>
              </a:ext>
            </a:extLst>
          </p:cNvPr>
          <p:cNvSpPr txBox="1"/>
          <p:nvPr/>
        </p:nvSpPr>
        <p:spPr>
          <a:xfrm>
            <a:off x="9362958" y="525753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0003387-A375-EF35-12CA-86E9F7CF81EE}"/>
              </a:ext>
            </a:extLst>
          </p:cNvPr>
          <p:cNvGrpSpPr/>
          <p:nvPr/>
        </p:nvGrpSpPr>
        <p:grpSpPr>
          <a:xfrm>
            <a:off x="3132535" y="4152267"/>
            <a:ext cx="1454324" cy="745929"/>
            <a:chOff x="3100204" y="4015961"/>
            <a:chExt cx="1454324" cy="745929"/>
          </a:xfrm>
        </p:grpSpPr>
        <p:sp>
          <p:nvSpPr>
            <p:cNvPr id="32" name="순서도: 처리 31">
              <a:extLst>
                <a:ext uri="{FF2B5EF4-FFF2-40B4-BE49-F238E27FC236}">
                  <a16:creationId xmlns:a16="http://schemas.microsoft.com/office/drawing/2014/main" id="{959803D6-E823-B768-8068-09E1284C3C77}"/>
                </a:ext>
              </a:extLst>
            </p:cNvPr>
            <p:cNvSpPr/>
            <p:nvPr/>
          </p:nvSpPr>
          <p:spPr>
            <a:xfrm>
              <a:off x="3121068" y="4015961"/>
              <a:ext cx="1433460" cy="745929"/>
            </a:xfrm>
            <a:prstGeom prst="flowChartProcess">
              <a:avLst/>
            </a:prstGeom>
            <a:solidFill>
              <a:srgbClr val="FCD60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1CBA4C-4E6E-EC5A-C910-4EF8C94A555B}"/>
                </a:ext>
              </a:extLst>
            </p:cNvPr>
            <p:cNvSpPr txBox="1"/>
            <p:nvPr/>
          </p:nvSpPr>
          <p:spPr>
            <a:xfrm>
              <a:off x="3100204" y="4149440"/>
              <a:ext cx="14007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Speech </a:t>
              </a:r>
            </a:p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Encoder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082589C4-22BE-A49F-ED37-20A01427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3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60256" y="666361"/>
            <a:ext cx="2945049" cy="1187311"/>
            <a:chOff x="209577" y="1170864"/>
            <a:chExt cx="2945049" cy="118731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303177" y="194415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 Generator - W2L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8E1E-AF81-FA42-95F7-F0E3DC95E7ED}"/>
              </a:ext>
            </a:extLst>
          </p:cNvPr>
          <p:cNvGrpSpPr/>
          <p:nvPr/>
        </p:nvGrpSpPr>
        <p:grpSpPr>
          <a:xfrm>
            <a:off x="10329396" y="8038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478252C9-4230-3E3C-E9BC-97D7B584484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5E0DFF53-886C-F867-BF52-D26FCB4F487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452A3A-0742-2A76-AF7B-3A332B6DBC76}"/>
              </a:ext>
            </a:extLst>
          </p:cNvPr>
          <p:cNvGrpSpPr/>
          <p:nvPr/>
        </p:nvGrpSpPr>
        <p:grpSpPr>
          <a:xfrm>
            <a:off x="2753923" y="728807"/>
            <a:ext cx="6992775" cy="3682830"/>
            <a:chOff x="2064151" y="720064"/>
            <a:chExt cx="8102571" cy="4267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3F0E303-5E9C-2C61-4E4A-854A659B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1" y="720064"/>
              <a:ext cx="4070721" cy="213841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896DD2-C9B3-8F90-D84F-2F8D59B32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48964"/>
              <a:ext cx="4070721" cy="213841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93761D-7B2F-718A-17C5-EA112379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727083"/>
              <a:ext cx="4070722" cy="21384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23DDB5-79FA-032D-A88B-92A7E2B1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2" y="2854981"/>
              <a:ext cx="4059266" cy="213239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CE3DD6-590F-3C4B-4D1E-CBE5D9217CD9}"/>
              </a:ext>
            </a:extLst>
          </p:cNvPr>
          <p:cNvSpPr txBox="1"/>
          <p:nvPr/>
        </p:nvSpPr>
        <p:spPr>
          <a:xfrm>
            <a:off x="9401319" y="4701398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80</a:t>
            </a:r>
            <a:r>
              <a:rPr lang="ko-KR" altLang="en-US" dirty="0"/>
              <a:t>시간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 loss : 0.2011</a:t>
            </a:r>
          </a:p>
          <a:p>
            <a:endParaRPr lang="en-US" altLang="ko-KR" dirty="0"/>
          </a:p>
          <a:p>
            <a:r>
              <a:rPr lang="en-US" altLang="ko-KR" dirty="0"/>
              <a:t>Val loss : 0.1985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E0C844-863B-DCE6-7C92-D1D98D08CBB0}"/>
              </a:ext>
            </a:extLst>
          </p:cNvPr>
          <p:cNvSpPr txBox="1"/>
          <p:nvPr/>
        </p:nvSpPr>
        <p:spPr>
          <a:xfrm>
            <a:off x="1823139" y="6019284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ABB8CB-0B3F-8E0A-E9E7-8B7CC76FDA27}"/>
              </a:ext>
            </a:extLst>
          </p:cNvPr>
          <p:cNvSpPr txBox="1"/>
          <p:nvPr/>
        </p:nvSpPr>
        <p:spPr>
          <a:xfrm>
            <a:off x="2850512" y="5428714"/>
            <a:ext cx="1047715" cy="492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0.20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B2ED533-9190-EC46-FD23-9A6E3B0F417A}"/>
              </a:ext>
            </a:extLst>
          </p:cNvPr>
          <p:cNvGrpSpPr/>
          <p:nvPr/>
        </p:nvGrpSpPr>
        <p:grpSpPr>
          <a:xfrm>
            <a:off x="1968125" y="4410772"/>
            <a:ext cx="2812491" cy="1466857"/>
            <a:chOff x="1483181" y="2679815"/>
            <a:chExt cx="3341009" cy="1742506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B56061B-7ACA-8AE3-2552-437E06EB9034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75" name="오른쪽 대괄호 74">
                <a:extLst>
                  <a:ext uri="{FF2B5EF4-FFF2-40B4-BE49-F238E27FC236}">
                    <a16:creationId xmlns:a16="http://schemas.microsoft.com/office/drawing/2014/main" id="{D720B2DF-FA2E-051B-09C3-6CC6631CDB68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오른쪽 대괄호 75">
                <a:extLst>
                  <a:ext uri="{FF2B5EF4-FFF2-40B4-BE49-F238E27FC236}">
                    <a16:creationId xmlns:a16="http://schemas.microsoft.com/office/drawing/2014/main" id="{3C73308F-E165-6FFA-2EFF-10C63A61B1E8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791FF36-CACA-EB01-012E-E61B7B904C13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D15F45D-F58C-94F4-7B43-B1C858F604F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0FCD48E-6FB3-16D3-D601-3ECE00C4CE2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원호 53">
            <a:extLst>
              <a:ext uri="{FF2B5EF4-FFF2-40B4-BE49-F238E27FC236}">
                <a16:creationId xmlns:a16="http://schemas.microsoft.com/office/drawing/2014/main" id="{640FD7B2-1F72-B887-6780-7C47B2CDC3CD}"/>
              </a:ext>
            </a:extLst>
          </p:cNvPr>
          <p:cNvSpPr/>
          <p:nvPr/>
        </p:nvSpPr>
        <p:spPr>
          <a:xfrm>
            <a:off x="2225600" y="4723716"/>
            <a:ext cx="2307825" cy="2307825"/>
          </a:xfrm>
          <a:prstGeom prst="arc">
            <a:avLst>
              <a:gd name="adj1" fmla="val 10808693"/>
              <a:gd name="adj2" fmla="val 2157950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ED81A6E2-9033-9760-3449-45DF0F0D26D6}"/>
              </a:ext>
            </a:extLst>
          </p:cNvPr>
          <p:cNvSpPr/>
          <p:nvPr/>
        </p:nvSpPr>
        <p:spPr>
          <a:xfrm flipH="1">
            <a:off x="2225600" y="4717552"/>
            <a:ext cx="2307825" cy="2307825"/>
          </a:xfrm>
          <a:prstGeom prst="arc">
            <a:avLst>
              <a:gd name="adj1" fmla="val 10717538"/>
              <a:gd name="adj2" fmla="val 1944968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83829A3-127B-C081-C1A1-221DE59F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35165-B8C0-0855-836C-4BAE521D9BC3}"/>
              </a:ext>
            </a:extLst>
          </p:cNvPr>
          <p:cNvSpPr txBox="1"/>
          <p:nvPr/>
        </p:nvSpPr>
        <p:spPr>
          <a:xfrm>
            <a:off x="6233536" y="5478633"/>
            <a:ext cx="1264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0.198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3E91C95-3A95-BBED-8E00-54503C453D7C}"/>
              </a:ext>
            </a:extLst>
          </p:cNvPr>
          <p:cNvGrpSpPr/>
          <p:nvPr/>
        </p:nvGrpSpPr>
        <p:grpSpPr>
          <a:xfrm>
            <a:off x="5462988" y="4471382"/>
            <a:ext cx="2812491" cy="1466857"/>
            <a:chOff x="1483181" y="2679815"/>
            <a:chExt cx="3341009" cy="174250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6B6D0CF-6332-18A4-3568-C9E89E9B90CD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8" name="오른쪽 대괄호 37">
                <a:extLst>
                  <a:ext uri="{FF2B5EF4-FFF2-40B4-BE49-F238E27FC236}">
                    <a16:creationId xmlns:a16="http://schemas.microsoft.com/office/drawing/2014/main" id="{D3743CFD-3736-4B28-33B0-93A1DA8CFDBF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오른쪽 대괄호 38">
                <a:extLst>
                  <a:ext uri="{FF2B5EF4-FFF2-40B4-BE49-F238E27FC236}">
                    <a16:creationId xmlns:a16="http://schemas.microsoft.com/office/drawing/2014/main" id="{33FAF807-07FC-9370-0240-234069879606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3CA517C-37A9-F8DA-0EC2-5F0C1F9DCF6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E55DB48-9026-4707-A6FD-1BC241DF04A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70098D-5F86-1A01-28A5-0853532AA0C1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원호 31">
            <a:extLst>
              <a:ext uri="{FF2B5EF4-FFF2-40B4-BE49-F238E27FC236}">
                <a16:creationId xmlns:a16="http://schemas.microsoft.com/office/drawing/2014/main" id="{879BAD30-9720-FA71-47C5-25A2007BDA73}"/>
              </a:ext>
            </a:extLst>
          </p:cNvPr>
          <p:cNvSpPr/>
          <p:nvPr/>
        </p:nvSpPr>
        <p:spPr>
          <a:xfrm>
            <a:off x="5720463" y="4784326"/>
            <a:ext cx="2307825" cy="2307825"/>
          </a:xfrm>
          <a:prstGeom prst="arc">
            <a:avLst>
              <a:gd name="adj1" fmla="val 10808693"/>
              <a:gd name="adj2" fmla="val 2157950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A41FA8AE-D307-C51C-ADAE-42719CA8D2F5}"/>
              </a:ext>
            </a:extLst>
          </p:cNvPr>
          <p:cNvSpPr/>
          <p:nvPr/>
        </p:nvSpPr>
        <p:spPr>
          <a:xfrm flipH="1">
            <a:off x="5720463" y="4773523"/>
            <a:ext cx="2307825" cy="2307825"/>
          </a:xfrm>
          <a:prstGeom prst="arc">
            <a:avLst>
              <a:gd name="adj1" fmla="val 10748158"/>
              <a:gd name="adj2" fmla="val 1944968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A5BCA7-C2A5-0751-53A5-67F2A961662D}"/>
              </a:ext>
            </a:extLst>
          </p:cNvPr>
          <p:cNvSpPr txBox="1"/>
          <p:nvPr/>
        </p:nvSpPr>
        <p:spPr>
          <a:xfrm>
            <a:off x="5311759" y="6040048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실제 달성 최저 </a:t>
            </a:r>
            <a:r>
              <a:rPr lang="en-US" altLang="ko-KR" dirty="0"/>
              <a:t>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실행 단추: 비어 있음 4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D57CA21-A5FB-C680-B1D3-9DDF28BB9952}"/>
              </a:ext>
            </a:extLst>
          </p:cNvPr>
          <p:cNvSpPr/>
          <p:nvPr/>
        </p:nvSpPr>
        <p:spPr>
          <a:xfrm>
            <a:off x="4339945" y="3702999"/>
            <a:ext cx="6854018" cy="2714616"/>
          </a:xfrm>
          <a:prstGeom prst="actionButtonBlank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562013"/>
            <a:chOff x="177947" y="1170864"/>
            <a:chExt cx="2883079" cy="15620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W2L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350003-6D81-CF6B-FAAC-80218C9B5871}"/>
              </a:ext>
            </a:extLst>
          </p:cNvPr>
          <p:cNvGrpSpPr/>
          <p:nvPr/>
        </p:nvGrpSpPr>
        <p:grpSpPr>
          <a:xfrm>
            <a:off x="1163508" y="3853261"/>
            <a:ext cx="9864984" cy="2560335"/>
            <a:chOff x="1856528" y="3846530"/>
            <a:chExt cx="9553707" cy="24649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BF331FD-AC52-59F3-59AF-EF832F578CEE}"/>
                </a:ext>
              </a:extLst>
            </p:cNvPr>
            <p:cNvGrpSpPr/>
            <p:nvPr/>
          </p:nvGrpSpPr>
          <p:grpSpPr>
            <a:xfrm>
              <a:off x="1856528" y="3846530"/>
              <a:ext cx="3157745" cy="2078216"/>
              <a:chOff x="1142493" y="3903323"/>
              <a:chExt cx="2929773" cy="19229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28E3E10-CD43-12A6-D1D8-E3A79CE64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2493" y="3903323"/>
                <a:ext cx="2815335" cy="1515950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28B0C66-EE0A-6782-E91B-96238ADD7212}"/>
                  </a:ext>
                </a:extLst>
              </p:cNvPr>
              <p:cNvSpPr/>
              <p:nvPr/>
            </p:nvSpPr>
            <p:spPr>
              <a:xfrm>
                <a:off x="1220817" y="5457453"/>
                <a:ext cx="2851449" cy="36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Ground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Truth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F641AF-7D21-AAAA-3EE6-12096D266AC1}"/>
                </a:ext>
              </a:extLst>
            </p:cNvPr>
            <p:cNvGrpSpPr/>
            <p:nvPr/>
          </p:nvGrpSpPr>
          <p:grpSpPr>
            <a:xfrm>
              <a:off x="5050934" y="3860033"/>
              <a:ext cx="4892530" cy="2451472"/>
              <a:chOff x="4912352" y="3948749"/>
              <a:chExt cx="4297790" cy="213183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4FC04F6-D106-2289-9F1A-9A6C8310D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352" y="3948749"/>
                <a:ext cx="2811466" cy="1431526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F50172-8212-F3AF-7344-716D8E27544C}"/>
                  </a:ext>
                </a:extLst>
              </p:cNvPr>
              <p:cNvSpPr/>
              <p:nvPr/>
            </p:nvSpPr>
            <p:spPr>
              <a:xfrm>
                <a:off x="6358693" y="5733948"/>
                <a:ext cx="2851449" cy="346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한국어 음성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적용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F057B4-1023-F9CE-7DA7-0768EB4B12CC}"/>
                </a:ext>
              </a:extLst>
            </p:cNvPr>
            <p:cNvGrpSpPr/>
            <p:nvPr/>
          </p:nvGrpSpPr>
          <p:grpSpPr>
            <a:xfrm>
              <a:off x="8392269" y="3860032"/>
              <a:ext cx="3017966" cy="2074859"/>
              <a:chOff x="8150014" y="3854157"/>
              <a:chExt cx="3017966" cy="207485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4E63FDA-77E5-C2B7-2F8C-E08072A59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0014" y="3854157"/>
                <a:ext cx="3017966" cy="1646163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C5DD526-8340-FE36-9486-36D161E7834F}"/>
                  </a:ext>
                </a:extLst>
              </p:cNvPr>
              <p:cNvSpPr/>
              <p:nvPr/>
            </p:nvSpPr>
            <p:spPr>
              <a:xfrm>
                <a:off x="8273116" y="5514992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Lastest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Epoch</a:t>
                </a:r>
              </a:p>
            </p:txBody>
          </p:sp>
        </p:grpSp>
      </p:grpSp>
      <p:pic>
        <p:nvPicPr>
          <p:cNvPr id="5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00206237-A55E-BA0A-2DC3-32A23E0C1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79285" y="1200242"/>
            <a:ext cx="3609775" cy="21521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44C39CF-490D-8CBC-5AD8-DA1FA010971D}"/>
              </a:ext>
            </a:extLst>
          </p:cNvPr>
          <p:cNvSpPr txBox="1"/>
          <p:nvPr/>
        </p:nvSpPr>
        <p:spPr>
          <a:xfrm>
            <a:off x="4254231" y="811477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Model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ED494-E317-F2DF-C85B-2167354598AF}"/>
              </a:ext>
            </a:extLst>
          </p:cNvPr>
          <p:cNvSpPr txBox="1"/>
          <p:nvPr/>
        </p:nvSpPr>
        <p:spPr>
          <a:xfrm>
            <a:off x="7628726" y="798432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8400 epoch </a:t>
            </a:r>
            <a:endParaRPr lang="ko-KR" altLang="en-US" dirty="0">
              <a:ea typeface="Tmon몬소리 Black" panose="02000A03000000000000"/>
            </a:endParaRPr>
          </a:p>
        </p:txBody>
      </p:sp>
      <p:pic>
        <p:nvPicPr>
          <p:cNvPr id="34" name="일론머스크_8400epoch">
            <a:hlinkClick r:id="" action="ppaction://media"/>
            <a:extLst>
              <a:ext uri="{FF2B5EF4-FFF2-40B4-BE49-F238E27FC236}">
                <a16:creationId xmlns:a16="http://schemas.microsoft.com/office/drawing/2014/main" id="{715276EB-44EC-0931-CBBA-8D097D45AE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89060" y="1194053"/>
            <a:ext cx="3826078" cy="2152169"/>
          </a:xfrm>
          <a:prstGeom prst="rect">
            <a:avLst/>
          </a:prstGeom>
          <a:ln>
            <a:solidFill>
              <a:srgbClr val="FCD605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028DA3-55F6-C0A1-9377-AF4EADCF70D3}"/>
              </a:ext>
            </a:extLst>
          </p:cNvPr>
          <p:cNvSpPr/>
          <p:nvPr/>
        </p:nvSpPr>
        <p:spPr>
          <a:xfrm>
            <a:off x="4717449" y="5606162"/>
            <a:ext cx="2944355" cy="430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Pretrained Model</a:t>
            </a:r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AF92AD5-4601-01BF-6BA7-146F931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5A8231D-BDCE-42A6-683E-4BD185C81D3E}"/>
              </a:ext>
            </a:extLst>
          </p:cNvPr>
          <p:cNvCxnSpPr>
            <a:cxnSpLocks/>
            <a:stCxn id="1118" idx="2"/>
            <a:endCxn id="1071" idx="1"/>
          </p:cNvCxnSpPr>
          <p:nvPr/>
        </p:nvCxnSpPr>
        <p:spPr>
          <a:xfrm rot="5400000">
            <a:off x="4271370" y="-641050"/>
            <a:ext cx="1845998" cy="7770269"/>
          </a:xfrm>
          <a:prstGeom prst="bentConnector4">
            <a:avLst>
              <a:gd name="adj1" fmla="val 38784"/>
              <a:gd name="adj2" fmla="val 1029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D4AC35B0-A9FD-4298-4BAF-56EA7E4ADA59}"/>
              </a:ext>
            </a:extLst>
          </p:cNvPr>
          <p:cNvGrpSpPr/>
          <p:nvPr/>
        </p:nvGrpSpPr>
        <p:grpSpPr>
          <a:xfrm>
            <a:off x="1173302" y="3753007"/>
            <a:ext cx="1185103" cy="828152"/>
            <a:chOff x="2602945" y="4384355"/>
            <a:chExt cx="906221" cy="636097"/>
          </a:xfrm>
        </p:grpSpPr>
        <p:sp>
          <p:nvSpPr>
            <p:cNvPr id="1071" name="순서도: 처리 1070">
              <a:extLst>
                <a:ext uri="{FF2B5EF4-FFF2-40B4-BE49-F238E27FC236}">
                  <a16:creationId xmlns:a16="http://schemas.microsoft.com/office/drawing/2014/main" id="{4B1A6582-C208-C06C-DD65-31D4521E684F}"/>
                </a:ext>
              </a:extLst>
            </p:cNvPr>
            <p:cNvSpPr/>
            <p:nvPr/>
          </p:nvSpPr>
          <p:spPr>
            <a:xfrm>
              <a:off x="2706889" y="438435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74C275A5-5851-AC0A-3222-69A3DE8F2FA8}"/>
                </a:ext>
              </a:extLst>
            </p:cNvPr>
            <p:cNvSpPr txBox="1"/>
            <p:nvPr/>
          </p:nvSpPr>
          <p:spPr>
            <a:xfrm>
              <a:off x="2602945" y="4465393"/>
              <a:ext cx="906221" cy="496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Chat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Bot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49E3A90-7311-5DDE-C849-264BBF94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" y="1390670"/>
            <a:ext cx="934570" cy="930415"/>
          </a:xfrm>
          <a:prstGeom prst="rect">
            <a:avLst/>
          </a:prstGeom>
        </p:spPr>
      </p:pic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D8CC8F5E-4AD8-F874-A093-C9C68FA37EA3}"/>
              </a:ext>
            </a:extLst>
          </p:cNvPr>
          <p:cNvCxnSpPr>
            <a:cxnSpLocks/>
            <a:stCxn id="19" idx="3"/>
            <a:endCxn id="1093" idx="1"/>
          </p:cNvCxnSpPr>
          <p:nvPr/>
        </p:nvCxnSpPr>
        <p:spPr>
          <a:xfrm>
            <a:off x="1816537" y="1855878"/>
            <a:ext cx="1083737" cy="1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3" name="그림 1092">
            <a:extLst>
              <a:ext uri="{FF2B5EF4-FFF2-40B4-BE49-F238E27FC236}">
                <a16:creationId xmlns:a16="http://schemas.microsoft.com/office/drawing/2014/main" id="{67DC9B42-05C2-1BF2-E8D8-3CEBA16B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274" y="1576381"/>
            <a:ext cx="2005434" cy="584775"/>
          </a:xfrm>
          <a:prstGeom prst="rect">
            <a:avLst/>
          </a:prstGeom>
        </p:spPr>
      </p:pic>
      <p:cxnSp>
        <p:nvCxnSpPr>
          <p:cNvPr id="1106" name="직선 화살표 연결선 1105">
            <a:extLst>
              <a:ext uri="{FF2B5EF4-FFF2-40B4-BE49-F238E27FC236}">
                <a16:creationId xmlns:a16="http://schemas.microsoft.com/office/drawing/2014/main" id="{8B06EB32-86B9-9E9B-D282-6D0792B18878}"/>
              </a:ext>
            </a:extLst>
          </p:cNvPr>
          <p:cNvCxnSpPr>
            <a:cxnSpLocks/>
            <a:stCxn id="1093" idx="3"/>
            <a:endCxn id="1118" idx="1"/>
          </p:cNvCxnSpPr>
          <p:nvPr/>
        </p:nvCxnSpPr>
        <p:spPr>
          <a:xfrm>
            <a:off x="4905708" y="1868769"/>
            <a:ext cx="3567534" cy="22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70751D6B-0C63-AE1A-605C-9978E180D7BB}"/>
              </a:ext>
            </a:extLst>
          </p:cNvPr>
          <p:cNvGrpSpPr/>
          <p:nvPr/>
        </p:nvGrpSpPr>
        <p:grpSpPr>
          <a:xfrm>
            <a:off x="8195899" y="1460819"/>
            <a:ext cx="1767206" cy="860266"/>
            <a:chOff x="5846253" y="1434977"/>
            <a:chExt cx="1767206" cy="860266"/>
          </a:xfrm>
        </p:grpSpPr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EE2EBAB7-5603-8C77-4F75-024E13D37F40}"/>
                </a:ext>
              </a:extLst>
            </p:cNvPr>
            <p:cNvSpPr/>
            <p:nvPr/>
          </p:nvSpPr>
          <p:spPr>
            <a:xfrm>
              <a:off x="6123596" y="1434977"/>
              <a:ext cx="1212521" cy="860266"/>
            </a:xfrm>
            <a:prstGeom prst="rect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29371E85-5015-991A-FCD5-D6B71638C456}"/>
                </a:ext>
              </a:extLst>
            </p:cNvPr>
            <p:cNvSpPr txBox="1"/>
            <p:nvPr/>
          </p:nvSpPr>
          <p:spPr>
            <a:xfrm>
              <a:off x="5846253" y="1541945"/>
              <a:ext cx="1767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ea typeface="Tmon몬소리 Black" panose="02000A03000000000000"/>
                </a:rPr>
                <a:t>Toxic</a:t>
              </a:r>
            </a:p>
            <a:p>
              <a:pPr algn="ctr"/>
              <a:r>
                <a:rPr lang="en-US" altLang="ko-KR" b="1" dirty="0">
                  <a:ea typeface="Tmon몬소리 Black" panose="02000A03000000000000"/>
                </a:rPr>
                <a:t>Check</a:t>
              </a:r>
              <a:endParaRPr lang="ko-KR" altLang="en-US" b="1" dirty="0">
                <a:ea typeface="Tmon몬소리 Black" panose="02000A03000000000000"/>
              </a:endParaRPr>
            </a:p>
          </p:txBody>
        </p:sp>
      </p:grp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FEC1AE11-67B0-7486-EC8F-9AA8EADF8921}"/>
              </a:ext>
            </a:extLst>
          </p:cNvPr>
          <p:cNvSpPr/>
          <p:nvPr/>
        </p:nvSpPr>
        <p:spPr>
          <a:xfrm>
            <a:off x="3756388" y="2841862"/>
            <a:ext cx="5929376" cy="255531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D6CF9825-A064-BEEE-886D-062AEDE6C23A}"/>
              </a:ext>
            </a:extLst>
          </p:cNvPr>
          <p:cNvGrpSpPr/>
          <p:nvPr/>
        </p:nvGrpSpPr>
        <p:grpSpPr>
          <a:xfrm>
            <a:off x="4098405" y="3737150"/>
            <a:ext cx="1185103" cy="828152"/>
            <a:chOff x="2607245" y="4126015"/>
            <a:chExt cx="906221" cy="636097"/>
          </a:xfrm>
        </p:grpSpPr>
        <p:sp>
          <p:nvSpPr>
            <p:cNvPr id="1148" name="순서도: 처리 1147">
              <a:extLst>
                <a:ext uri="{FF2B5EF4-FFF2-40B4-BE49-F238E27FC236}">
                  <a16:creationId xmlns:a16="http://schemas.microsoft.com/office/drawing/2014/main" id="{64095A34-E10D-79A7-E9A0-2DB77304CBD4}"/>
                </a:ext>
              </a:extLst>
            </p:cNvPr>
            <p:cNvSpPr/>
            <p:nvPr/>
          </p:nvSpPr>
          <p:spPr>
            <a:xfrm>
              <a:off x="2706889" y="412601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97B9EB5C-F2D3-F8C7-FC27-9B2843D1BF96}"/>
                </a:ext>
              </a:extLst>
            </p:cNvPr>
            <p:cNvSpPr txBox="1"/>
            <p:nvPr/>
          </p:nvSpPr>
          <p:spPr>
            <a:xfrm>
              <a:off x="2607245" y="4306737"/>
              <a:ext cx="906221" cy="28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TTS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50" name="직선 화살표 연결선 1149">
            <a:extLst>
              <a:ext uri="{FF2B5EF4-FFF2-40B4-BE49-F238E27FC236}">
                <a16:creationId xmlns:a16="http://schemas.microsoft.com/office/drawing/2014/main" id="{06DD96FD-776A-14F1-0118-72F4A72F05C4}"/>
              </a:ext>
            </a:extLst>
          </p:cNvPr>
          <p:cNvCxnSpPr>
            <a:cxnSpLocks/>
            <a:stCxn id="1071" idx="3"/>
            <a:endCxn id="1148" idx="1"/>
          </p:cNvCxnSpPr>
          <p:nvPr/>
        </p:nvCxnSpPr>
        <p:spPr>
          <a:xfrm flipV="1">
            <a:off x="2243804" y="4151226"/>
            <a:ext cx="1984910" cy="15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0" name="그림 1159">
            <a:extLst>
              <a:ext uri="{FF2B5EF4-FFF2-40B4-BE49-F238E27FC236}">
                <a16:creationId xmlns:a16="http://schemas.microsoft.com/office/drawing/2014/main" id="{D94FA0B1-04AE-5E26-4074-F5962B15A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642" y="5134207"/>
            <a:ext cx="1578934" cy="1578934"/>
          </a:xfrm>
          <a:prstGeom prst="rect">
            <a:avLst/>
          </a:prstGeom>
        </p:spPr>
      </p:pic>
      <p:cxnSp>
        <p:nvCxnSpPr>
          <p:cNvPr id="1161" name="직선 화살표 연결선 1160">
            <a:extLst>
              <a:ext uri="{FF2B5EF4-FFF2-40B4-BE49-F238E27FC236}">
                <a16:creationId xmlns:a16="http://schemas.microsoft.com/office/drawing/2014/main" id="{37442B18-9251-75B7-688B-9FB548FF318C}"/>
              </a:ext>
            </a:extLst>
          </p:cNvPr>
          <p:cNvCxnSpPr>
            <a:cxnSpLocks/>
            <a:stCxn id="1148" idx="3"/>
            <a:endCxn id="1178" idx="1"/>
          </p:cNvCxnSpPr>
          <p:nvPr/>
        </p:nvCxnSpPr>
        <p:spPr>
          <a:xfrm flipV="1">
            <a:off x="5163284" y="4141988"/>
            <a:ext cx="2352403" cy="9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3" name="순서도: 논리합 1172">
            <a:extLst>
              <a:ext uri="{FF2B5EF4-FFF2-40B4-BE49-F238E27FC236}">
                <a16:creationId xmlns:a16="http://schemas.microsoft.com/office/drawing/2014/main" id="{676E728A-26F0-9458-92D3-D6909C2AB76B}"/>
              </a:ext>
            </a:extLst>
          </p:cNvPr>
          <p:cNvSpPr/>
          <p:nvPr/>
        </p:nvSpPr>
        <p:spPr>
          <a:xfrm>
            <a:off x="6385788" y="3994961"/>
            <a:ext cx="288641" cy="288641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5" name="직선 연결선 1174">
            <a:extLst>
              <a:ext uri="{FF2B5EF4-FFF2-40B4-BE49-F238E27FC236}">
                <a16:creationId xmlns:a16="http://schemas.microsoft.com/office/drawing/2014/main" id="{0F428CD3-2BF3-E321-4460-2A479A187A56}"/>
              </a:ext>
            </a:extLst>
          </p:cNvPr>
          <p:cNvCxnSpPr>
            <a:cxnSpLocks/>
            <a:stCxn id="1160" idx="0"/>
            <a:endCxn id="1173" idx="4"/>
          </p:cNvCxnSpPr>
          <p:nvPr/>
        </p:nvCxnSpPr>
        <p:spPr>
          <a:xfrm flipV="1">
            <a:off x="6530109" y="4283602"/>
            <a:ext cx="0" cy="850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0B2034C-50A7-547B-F352-740303A5C6A6}"/>
              </a:ext>
            </a:extLst>
          </p:cNvPr>
          <p:cNvGrpSpPr/>
          <p:nvPr/>
        </p:nvGrpSpPr>
        <p:grpSpPr>
          <a:xfrm>
            <a:off x="7237179" y="3682989"/>
            <a:ext cx="2237059" cy="918006"/>
            <a:chOff x="2594067" y="4126014"/>
            <a:chExt cx="906221" cy="636097"/>
          </a:xfrm>
        </p:grpSpPr>
        <p:sp>
          <p:nvSpPr>
            <p:cNvPr id="1178" name="순서도: 처리 1177">
              <a:extLst>
                <a:ext uri="{FF2B5EF4-FFF2-40B4-BE49-F238E27FC236}">
                  <a16:creationId xmlns:a16="http://schemas.microsoft.com/office/drawing/2014/main" id="{95676E85-496E-180D-EF88-4BA4FAF8D403}"/>
                </a:ext>
              </a:extLst>
            </p:cNvPr>
            <p:cNvSpPr/>
            <p:nvPr/>
          </p:nvSpPr>
          <p:spPr>
            <a:xfrm>
              <a:off x="2706889" y="4126014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7674556C-5442-9B55-7FB5-0EE111A65075}"/>
                </a:ext>
              </a:extLst>
            </p:cNvPr>
            <p:cNvSpPr txBox="1"/>
            <p:nvPr/>
          </p:nvSpPr>
          <p:spPr>
            <a:xfrm>
              <a:off x="2594067" y="4203334"/>
              <a:ext cx="906221" cy="44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Image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Generation 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82" name="직선 화살표 연결선 1181">
            <a:extLst>
              <a:ext uri="{FF2B5EF4-FFF2-40B4-BE49-F238E27FC236}">
                <a16:creationId xmlns:a16="http://schemas.microsoft.com/office/drawing/2014/main" id="{EA654FED-BBDF-2514-BD40-866FE701A12D}"/>
              </a:ext>
            </a:extLst>
          </p:cNvPr>
          <p:cNvCxnSpPr>
            <a:cxnSpLocks/>
            <a:stCxn id="1178" idx="3"/>
          </p:cNvCxnSpPr>
          <p:nvPr/>
        </p:nvCxnSpPr>
        <p:spPr>
          <a:xfrm flipV="1">
            <a:off x="9279827" y="4139281"/>
            <a:ext cx="960078" cy="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TextBox 1185">
            <a:extLst>
              <a:ext uri="{FF2B5EF4-FFF2-40B4-BE49-F238E27FC236}">
                <a16:creationId xmlns:a16="http://schemas.microsoft.com/office/drawing/2014/main" id="{32E47A9D-8689-64F8-D5BA-C720FA054B95}"/>
              </a:ext>
            </a:extLst>
          </p:cNvPr>
          <p:cNvSpPr txBox="1"/>
          <p:nvPr/>
        </p:nvSpPr>
        <p:spPr>
          <a:xfrm>
            <a:off x="5150014" y="244291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현재까지 진행하고 있는 부분 </a:t>
            </a:r>
            <a:r>
              <a:rPr lang="en-US" altLang="ko-KR" b="1" dirty="0">
                <a:ea typeface="Tmon몬소리 Black" panose="02000A03000000000000"/>
              </a:rPr>
              <a:t>! </a:t>
            </a:r>
            <a:endParaRPr lang="ko-KR" altLang="en-US" b="1" dirty="0">
              <a:ea typeface="Tmon몬소리 Black" panose="02000A03000000000000"/>
            </a:endParaRPr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B805F7A7-0F36-0DBA-EE85-64127BF44CED}"/>
              </a:ext>
            </a:extLst>
          </p:cNvPr>
          <p:cNvSpPr/>
          <p:nvPr/>
        </p:nvSpPr>
        <p:spPr>
          <a:xfrm>
            <a:off x="909391" y="3447329"/>
            <a:ext cx="1681767" cy="1538190"/>
          </a:xfrm>
          <a:prstGeom prst="roundRect">
            <a:avLst>
              <a:gd name="adj" fmla="val 31543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CA3E162B-76F6-25A6-0DC2-D085952D7409}"/>
              </a:ext>
            </a:extLst>
          </p:cNvPr>
          <p:cNvSpPr txBox="1"/>
          <p:nvPr/>
        </p:nvSpPr>
        <p:spPr>
          <a:xfrm>
            <a:off x="881967" y="5133355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추후 진행 예정 </a:t>
            </a:r>
          </a:p>
        </p:txBody>
      </p:sp>
      <p:pic>
        <p:nvPicPr>
          <p:cNvPr id="1189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F91A9A30-F0AE-7AC6-D910-EA195D25C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H="1">
            <a:off x="10249183" y="3504841"/>
            <a:ext cx="1628514" cy="162851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39E70F-5FC7-1B65-FF3E-F80F6A75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116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60976">
                <p:cTn id="2" fill="hold" display="0">
                  <p:stCondLst>
                    <p:cond delay="indefinite"/>
                  </p:stCondLst>
                </p:cTn>
                <p:tgtEl>
                  <p:spTgt spid="1189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41515" y="1645745"/>
            <a:ext cx="9302079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Text To Speech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241514" y="3510311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적은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Train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Single-Speaker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음성을 적용 가능한가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빠른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Inference Time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가지고 있는가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3B261-2C09-F019-1725-C32D7F9B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85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BF390F-C135-73A1-5486-EDB839FD9CD7}"/>
              </a:ext>
            </a:extLst>
          </p:cNvPr>
          <p:cNvGrpSpPr/>
          <p:nvPr/>
        </p:nvGrpSpPr>
        <p:grpSpPr>
          <a:xfrm>
            <a:off x="-401218" y="666026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2A90015-34C8-1182-7E12-9480F68B8CB5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1CD1423-DF67-262C-2B5F-191E60322F4E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B6C1556-AEF2-BE52-48D2-21AA5A5063AC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6DB69426-76ED-EC44-2E55-A868789F8213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0E2F6650-4254-373D-7F7C-B618F4F0A467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EFAEA8-CC0C-8906-AD0F-A57A4AA3C082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A4376A6-E707-5C37-9B4D-96ED58E8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2" y="917089"/>
            <a:ext cx="9153525" cy="21854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8FAFBC-EF8D-2CE6-09A1-34911BC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22" y="3429000"/>
            <a:ext cx="4672961" cy="23970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4EC41E-A25B-795E-7D02-0C25E488FE09}"/>
              </a:ext>
            </a:extLst>
          </p:cNvPr>
          <p:cNvSpPr txBox="1"/>
          <p:nvPr/>
        </p:nvSpPr>
        <p:spPr>
          <a:xfrm>
            <a:off x="7471115" y="3429000"/>
            <a:ext cx="4250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en-US" altLang="ko-KR" b="1" dirty="0"/>
              <a:t>AIHUB </a:t>
            </a:r>
            <a:r>
              <a:rPr lang="ko-KR" altLang="en-US" dirty="0"/>
              <a:t>상담 질의응답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소음 없는 환경을 유지하며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410</a:t>
            </a:r>
            <a:r>
              <a:rPr lang="ko-KR" altLang="en-US" dirty="0"/>
              <a:t>개의 문장을 직접 녹음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녹음 파일 길이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88AE43-6C47-D087-073B-D184466B22B0}"/>
              </a:ext>
            </a:extLst>
          </p:cNvPr>
          <p:cNvGrpSpPr/>
          <p:nvPr/>
        </p:nvGrpSpPr>
        <p:grpSpPr>
          <a:xfrm>
            <a:off x="7581880" y="87147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EE35897B-75DC-6EA9-86AC-D557CBD8985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3FF7BD88-A608-A0D8-9348-F6EF92DE1A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CADD482-3499-B953-4601-5BB8ED69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11792" y="666361"/>
            <a:ext cx="2883079" cy="1152542"/>
            <a:chOff x="177947" y="1170864"/>
            <a:chExt cx="2883079" cy="115254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- JETS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592195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0FDF6D-0E92-4573-34BD-219120B4D01D}"/>
              </a:ext>
            </a:extLst>
          </p:cNvPr>
          <p:cNvCxnSpPr>
            <a:cxnSpLocks/>
          </p:cNvCxnSpPr>
          <p:nvPr/>
        </p:nvCxnSpPr>
        <p:spPr>
          <a:xfrm>
            <a:off x="2471287" y="5371617"/>
            <a:ext cx="1209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C0B56177-2683-9888-C930-2BA48CEF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818" y="4988863"/>
            <a:ext cx="731693" cy="73169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00E0C4-3CDA-B153-6C69-5FDBF8810462}"/>
              </a:ext>
            </a:extLst>
          </p:cNvPr>
          <p:cNvGrpSpPr/>
          <p:nvPr/>
        </p:nvGrpSpPr>
        <p:grpSpPr>
          <a:xfrm>
            <a:off x="1447962" y="2620966"/>
            <a:ext cx="3106298" cy="1477328"/>
            <a:chOff x="9006039" y="2315678"/>
            <a:chExt cx="3106298" cy="1477328"/>
          </a:xfrm>
        </p:grpSpPr>
        <p:pic>
          <p:nvPicPr>
            <p:cNvPr id="35" name="그래픽 34" descr="문서 단색으로 채워진">
              <a:extLst>
                <a:ext uri="{FF2B5EF4-FFF2-40B4-BE49-F238E27FC236}">
                  <a16:creationId xmlns:a16="http://schemas.microsoft.com/office/drawing/2014/main" id="{A04F71AE-3DDC-66F4-DE0F-00667FCE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6039" y="2565949"/>
              <a:ext cx="863470" cy="86347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BBD263-22F5-DDF5-AF0B-5CE7AC0EF6C7}"/>
                </a:ext>
              </a:extLst>
            </p:cNvPr>
            <p:cNvSpPr txBox="1"/>
            <p:nvPr/>
          </p:nvSpPr>
          <p:spPr>
            <a:xfrm>
              <a:off x="9869509" y="2315678"/>
              <a:ext cx="22428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Tmon몬소리 Black" panose="02000A03000000000000"/>
                </a:rPr>
                <a:t>서울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가산동에서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남대문시장가는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버스노선을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알고싶습니다</a:t>
              </a:r>
              <a:endParaRPr lang="en-US" altLang="ko-KR" dirty="0">
                <a:ea typeface="Tmon몬소리 Black" panose="02000A03000000000000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244CD5-F2FB-8F9A-D9D8-6753CB0992B7}"/>
              </a:ext>
            </a:extLst>
          </p:cNvPr>
          <p:cNvCxnSpPr>
            <a:cxnSpLocks/>
          </p:cNvCxnSpPr>
          <p:nvPr/>
        </p:nvCxnSpPr>
        <p:spPr>
          <a:xfrm>
            <a:off x="4400698" y="3359630"/>
            <a:ext cx="832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EE96F0-37E6-CC58-B31D-E8309A054B17}"/>
              </a:ext>
            </a:extLst>
          </p:cNvPr>
          <p:cNvSpPr/>
          <p:nvPr/>
        </p:nvSpPr>
        <p:spPr>
          <a:xfrm>
            <a:off x="1022175" y="2357732"/>
            <a:ext cx="10618811" cy="194334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0D736-A34B-55AF-C4EA-62EB0B728EB4}"/>
              </a:ext>
            </a:extLst>
          </p:cNvPr>
          <p:cNvSpPr/>
          <p:nvPr/>
        </p:nvSpPr>
        <p:spPr>
          <a:xfrm>
            <a:off x="1013933" y="4593470"/>
            <a:ext cx="10618812" cy="155629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F9253-9325-EF38-9C91-00EAD6723A7D}"/>
              </a:ext>
            </a:extLst>
          </p:cNvPr>
          <p:cNvSpPr txBox="1"/>
          <p:nvPr/>
        </p:nvSpPr>
        <p:spPr>
          <a:xfrm>
            <a:off x="5619027" y="2576874"/>
            <a:ext cx="5828532" cy="146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ᅦ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ᅢ</a:t>
            </a:r>
            <a:r>
              <a:rPr lang="ko-KR" altLang="en-US" dirty="0"/>
              <a:t> </a:t>
            </a:r>
            <a:r>
              <a:rPr lang="ko-KR" altLang="en-US" dirty="0" err="1"/>
              <a:t>ᄆ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ᄌ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ᄇ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ᆸ</a:t>
            </a:r>
            <a:r>
              <a:rPr lang="ko-KR" altLang="en-US" dirty="0"/>
              <a:t> </a:t>
            </a:r>
            <a:r>
              <a:rPr lang="ko-KR" altLang="en-US" dirty="0" err="1"/>
              <a:t>ᄊ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51274F-E1EF-D40F-4DF8-4D4F1DAA5E28}"/>
              </a:ext>
            </a:extLst>
          </p:cNvPr>
          <p:cNvSpPr txBox="1"/>
          <p:nvPr/>
        </p:nvSpPr>
        <p:spPr>
          <a:xfrm>
            <a:off x="2608615" y="4883094"/>
            <a:ext cx="97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ffmpeg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D7D931-6C40-B2A1-34A8-CC2E49D015AA}"/>
              </a:ext>
            </a:extLst>
          </p:cNvPr>
          <p:cNvSpPr txBox="1"/>
          <p:nvPr/>
        </p:nvSpPr>
        <p:spPr>
          <a:xfrm>
            <a:off x="4455381" y="2981197"/>
            <a:ext cx="72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g2pk</a:t>
            </a:r>
            <a:endParaRPr lang="ko-KR" altLang="en-US" dirty="0"/>
          </a:p>
        </p:txBody>
      </p:sp>
      <p:pic>
        <p:nvPicPr>
          <p:cNvPr id="30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3EC049A1-EF6C-799F-DE28-E3E1B8ABC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8612192" y="5021497"/>
            <a:ext cx="2316914" cy="66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716BB6-FAC3-E10F-A6A3-C32E24B63256}"/>
              </a:ext>
            </a:extLst>
          </p:cNvPr>
          <p:cNvSpPr txBox="1"/>
          <p:nvPr/>
        </p:nvSpPr>
        <p:spPr>
          <a:xfrm>
            <a:off x="3779483" y="4647539"/>
            <a:ext cx="2316914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48kHz → 24kHz</a:t>
            </a:r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채널 </a:t>
            </a:r>
            <a:r>
              <a:rPr lang="en-US" altLang="ko-KR" dirty="0"/>
              <a:t>→ 1</a:t>
            </a:r>
            <a:r>
              <a:rPr lang="ko-KR" altLang="en-US" dirty="0"/>
              <a:t>채널</a:t>
            </a:r>
            <a:endParaRPr lang="en-US" altLang="ko-KR" dirty="0"/>
          </a:p>
          <a:p>
            <a:pPr algn="ctr"/>
            <a:r>
              <a:rPr lang="en-US" altLang="ko-KR" dirty="0"/>
              <a:t>Single-Speaker</a:t>
            </a:r>
          </a:p>
          <a:p>
            <a:pPr algn="ctr"/>
            <a:endParaRPr lang="en-US" altLang="ko-KR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88FE30-DCDC-9E81-01AD-806BB8E9E0A5}"/>
              </a:ext>
            </a:extLst>
          </p:cNvPr>
          <p:cNvCxnSpPr>
            <a:cxnSpLocks/>
          </p:cNvCxnSpPr>
          <p:nvPr/>
        </p:nvCxnSpPr>
        <p:spPr>
          <a:xfrm>
            <a:off x="6129757" y="5371617"/>
            <a:ext cx="2216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80EB90-2345-51D4-7D98-C93E5CEEB362}"/>
              </a:ext>
            </a:extLst>
          </p:cNvPr>
          <p:cNvSpPr txBox="1"/>
          <p:nvPr/>
        </p:nvSpPr>
        <p:spPr>
          <a:xfrm>
            <a:off x="6429789" y="4903943"/>
            <a:ext cx="1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FastSpeech2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305F67-89D4-89A0-0C3C-435D2F96E1AE}"/>
              </a:ext>
            </a:extLst>
          </p:cNvPr>
          <p:cNvSpPr txBox="1"/>
          <p:nvPr/>
        </p:nvSpPr>
        <p:spPr>
          <a:xfrm>
            <a:off x="2266430" y="840012"/>
            <a:ext cx="772665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Text :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Söhne"/>
              </a:rPr>
              <a:t>G2P(Grapheme-to-Phoneme) </a:t>
            </a:r>
            <a:r>
              <a:rPr lang="ko-KR" altLang="en-US" sz="1800" dirty="0">
                <a:solidFill>
                  <a:srgbClr val="374151"/>
                </a:solidFill>
                <a:latin typeface="Söhne"/>
              </a:rPr>
              <a:t>변환 방식들 중 한국어 처리하는 </a:t>
            </a:r>
            <a:r>
              <a:rPr lang="en-US" altLang="ko-KR" sz="1800" dirty="0">
                <a:solidFill>
                  <a:srgbClr val="374151"/>
                </a:solidFill>
                <a:latin typeface="Söhne"/>
              </a:rPr>
              <a:t>g</a:t>
            </a:r>
            <a:r>
              <a:rPr lang="en-US" altLang="ko-KR" sz="1800" dirty="0"/>
              <a:t>2pk</a:t>
            </a:r>
            <a:r>
              <a:rPr lang="ko-KR" altLang="en-US" sz="1800" dirty="0"/>
              <a:t>를 이용하여 </a:t>
            </a:r>
            <a:r>
              <a:rPr lang="en-US" altLang="ko-KR" dirty="0"/>
              <a:t>T</a:t>
            </a:r>
            <a:r>
              <a:rPr lang="en-US" altLang="ko-KR" sz="1800" dirty="0"/>
              <a:t>ext</a:t>
            </a:r>
            <a:r>
              <a:rPr lang="ko-KR" altLang="en-US" sz="1800" dirty="0"/>
              <a:t>를 한국어 음소별로 나누어 줌</a:t>
            </a:r>
            <a:r>
              <a:rPr lang="en-US" altLang="ko-KR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Voice : </a:t>
            </a:r>
            <a:r>
              <a:rPr lang="en-US" altLang="ko-KR" dirty="0" err="1"/>
              <a:t>ffmpeg</a:t>
            </a:r>
            <a:r>
              <a:rPr lang="ko-KR" altLang="en-US" dirty="0"/>
              <a:t>를 사용하여 </a:t>
            </a:r>
            <a:r>
              <a:rPr lang="ko-KR" altLang="en-US" dirty="0" err="1"/>
              <a:t>전처리</a:t>
            </a:r>
            <a:r>
              <a:rPr lang="ko-KR" altLang="en-US" dirty="0"/>
              <a:t> 후</a:t>
            </a:r>
            <a:r>
              <a:rPr lang="en-US" altLang="ko-KR" dirty="0"/>
              <a:t>, FastSpeech2</a:t>
            </a:r>
            <a:r>
              <a:rPr lang="ko-KR" altLang="en-US" dirty="0"/>
              <a:t>로 </a:t>
            </a:r>
            <a:r>
              <a:rPr lang="en-US" altLang="ko-KR" dirty="0"/>
              <a:t>Mel-Spec</a:t>
            </a:r>
            <a:r>
              <a:rPr lang="ko-KR" altLang="en-US" dirty="0"/>
              <a:t>으로 변환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5778EB-B6C2-374C-62E3-12B3A9D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58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5" y="670947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구조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059A10-27D8-4737-7D4B-80BCDB50E17C}"/>
              </a:ext>
            </a:extLst>
          </p:cNvPr>
          <p:cNvSpPr txBox="1"/>
          <p:nvPr/>
        </p:nvSpPr>
        <p:spPr>
          <a:xfrm>
            <a:off x="2493146" y="5591319"/>
            <a:ext cx="714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1-Stage</a:t>
            </a:r>
            <a:r>
              <a:rPr lang="ko-KR" altLang="en-US" dirty="0"/>
              <a:t>로 구성되어 </a:t>
            </a:r>
            <a:r>
              <a:rPr lang="ko-KR" altLang="en-US" b="1" dirty="0"/>
              <a:t>간편하고 빠른</a:t>
            </a:r>
            <a:r>
              <a:rPr lang="ko-KR" altLang="en-US" dirty="0"/>
              <a:t> 학습 가능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초 이상의 문장을 합성하는 데 </a:t>
            </a:r>
            <a:r>
              <a:rPr lang="en-US" altLang="ko-KR" dirty="0"/>
              <a:t>1.2</a:t>
            </a:r>
            <a:r>
              <a:rPr lang="ko-KR" altLang="en-US" dirty="0"/>
              <a:t>초 가량의 </a:t>
            </a:r>
            <a:r>
              <a:rPr lang="ko-KR" altLang="en-US" b="1" dirty="0"/>
              <a:t>빠른 </a:t>
            </a:r>
            <a:r>
              <a:rPr lang="en-US" altLang="ko-KR" b="1" dirty="0"/>
              <a:t>Inference Time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74C8DB-77A4-DC13-4ACF-87DD084D422D}"/>
              </a:ext>
            </a:extLst>
          </p:cNvPr>
          <p:cNvGrpSpPr/>
          <p:nvPr/>
        </p:nvGrpSpPr>
        <p:grpSpPr>
          <a:xfrm>
            <a:off x="2261587" y="1048332"/>
            <a:ext cx="7633538" cy="4087429"/>
            <a:chOff x="794677" y="1453742"/>
            <a:chExt cx="5699418" cy="47410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7AD7C1-6B18-037A-1062-2620BD3B98F4}"/>
                </a:ext>
              </a:extLst>
            </p:cNvPr>
            <p:cNvSpPr/>
            <p:nvPr/>
          </p:nvSpPr>
          <p:spPr>
            <a:xfrm>
              <a:off x="914408" y="1821180"/>
              <a:ext cx="2272871" cy="4050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54F8A5-374F-DA95-25E0-37D7D1EA2B03}"/>
                </a:ext>
              </a:extLst>
            </p:cNvPr>
            <p:cNvSpPr/>
            <p:nvPr/>
          </p:nvSpPr>
          <p:spPr>
            <a:xfrm>
              <a:off x="1142703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 Embedding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C4BB13-0D68-3E7A-F6DA-9A5EE2DFDFE9}"/>
                </a:ext>
              </a:extLst>
            </p:cNvPr>
            <p:cNvSpPr/>
            <p:nvPr/>
          </p:nvSpPr>
          <p:spPr>
            <a:xfrm>
              <a:off x="1142703" y="4449038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53D9D3-4359-F0F6-43A9-2EE891223080}"/>
                </a:ext>
              </a:extLst>
            </p:cNvPr>
            <p:cNvSpPr/>
            <p:nvPr/>
          </p:nvSpPr>
          <p:spPr>
            <a:xfrm>
              <a:off x="1142703" y="3895821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CB7A9C-028B-4D5C-54B2-675C5E27C5F0}"/>
                </a:ext>
              </a:extLst>
            </p:cNvPr>
            <p:cNvSpPr/>
            <p:nvPr/>
          </p:nvSpPr>
          <p:spPr>
            <a:xfrm>
              <a:off x="1142703" y="2813794"/>
              <a:ext cx="1819564" cy="4941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Mel-spectrogram 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84191D6-8A74-5106-78C6-EA88F1A34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755881"/>
              <a:ext cx="0" cy="6110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ED8EC0-7B3A-9FC9-D00E-EBE491CE8E6E}"/>
                </a:ext>
              </a:extLst>
            </p:cNvPr>
            <p:cNvSpPr>
              <a:spLocks/>
            </p:cNvSpPr>
            <p:nvPr/>
          </p:nvSpPr>
          <p:spPr>
            <a:xfrm>
              <a:off x="1941648" y="4974789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9FD366-518D-C2FA-3AC3-AE1B94750DC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V="1">
              <a:off x="1941648" y="5085625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C3E364-A889-AE36-FFCD-B66B6B574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21021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571ED8-FB54-2D1C-BD24-A1C2BA2B9B72}"/>
                </a:ext>
              </a:extLst>
            </p:cNvPr>
            <p:cNvSpPr>
              <a:spLocks/>
            </p:cNvSpPr>
            <p:nvPr/>
          </p:nvSpPr>
          <p:spPr>
            <a:xfrm>
              <a:off x="1941648" y="3501903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ECB3439-0EEF-BFAD-E267-A37F60B2705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V="1">
              <a:off x="1941648" y="3612739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80B2C01-D9EA-5B17-1BAD-BCFB8A417BB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043248" y="3307940"/>
              <a:ext cx="9237" cy="587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756A0E1-CC3C-8763-4A60-8EF8C600D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F9CA36D-139F-4FE3-B9BC-63E4F6EE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466" y="1914947"/>
              <a:ext cx="1817245" cy="6600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C85EB0-3438-EDF1-C520-94A37EC83938}"/>
                </a:ext>
              </a:extLst>
            </p:cNvPr>
            <p:cNvSpPr/>
            <p:nvPr/>
          </p:nvSpPr>
          <p:spPr>
            <a:xfrm>
              <a:off x="1133466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4697A53-EC0E-CB45-08BD-CDC80703A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2574971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C752348-A4EB-CA2D-042F-1838D5469242}"/>
                </a:ext>
              </a:extLst>
            </p:cNvPr>
            <p:cNvSpPr/>
            <p:nvPr/>
          </p:nvSpPr>
          <p:spPr>
            <a:xfrm>
              <a:off x="794677" y="3440244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2F94DF-8B21-6C8E-6824-020F92BD1D0B}"/>
                </a:ext>
              </a:extLst>
            </p:cNvPr>
            <p:cNvSpPr/>
            <p:nvPr/>
          </p:nvSpPr>
          <p:spPr>
            <a:xfrm>
              <a:off x="794677" y="4899766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282C596-5C8E-D01B-91FA-8DD233504F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2976" y="3620352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22FAA56-A688-A1BC-2E94-705D629D4A20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86" y="5089110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AE7A85D-6C26-8786-45F8-49F296169DF5}"/>
                </a:ext>
              </a:extLst>
            </p:cNvPr>
            <p:cNvSpPr/>
            <p:nvPr/>
          </p:nvSpPr>
          <p:spPr>
            <a:xfrm>
              <a:off x="4674531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95896D-7662-3F36-858D-0A4EAC9E58D2}"/>
                </a:ext>
              </a:extLst>
            </p:cNvPr>
            <p:cNvSpPr/>
            <p:nvPr/>
          </p:nvSpPr>
          <p:spPr>
            <a:xfrm>
              <a:off x="4674531" y="4635084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6BBA38-152A-579F-575B-9374F5B69A4B}"/>
                </a:ext>
              </a:extLst>
            </p:cNvPr>
            <p:cNvSpPr/>
            <p:nvPr/>
          </p:nvSpPr>
          <p:spPr>
            <a:xfrm>
              <a:off x="4665294" y="379387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1568F9-42D1-4C6F-6950-9E63EF4C1544}"/>
                </a:ext>
              </a:extLst>
            </p:cNvPr>
            <p:cNvSpPr/>
            <p:nvPr/>
          </p:nvSpPr>
          <p:spPr>
            <a:xfrm>
              <a:off x="4674531" y="2813794"/>
              <a:ext cx="1819564" cy="494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HiFi-GAN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Generator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ED29C4-24A4-71D2-2180-B075F78B0A39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5584313" y="4958356"/>
              <a:ext cx="0" cy="40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4ED8636-4E64-4264-3971-24A7930C7208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5584313" y="3307940"/>
              <a:ext cx="0" cy="45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93F93C6-4910-C94C-ACD3-D85DE24C7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C58D364-8AF7-C7EA-320F-F855FFD1FB92}"/>
                </a:ext>
              </a:extLst>
            </p:cNvPr>
            <p:cNvSpPr/>
            <p:nvPr/>
          </p:nvSpPr>
          <p:spPr>
            <a:xfrm>
              <a:off x="4665294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Text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97E8AE2-439C-F339-B1A0-583C14BE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4129207"/>
              <a:ext cx="0" cy="481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309C6D-22D8-B721-1D6A-889C7F4D4EA1}"/>
                </a:ext>
              </a:extLst>
            </p:cNvPr>
            <p:cNvSpPr/>
            <p:nvPr/>
          </p:nvSpPr>
          <p:spPr>
            <a:xfrm>
              <a:off x="3392000" y="4679538"/>
              <a:ext cx="1111206" cy="440455"/>
            </a:xfrm>
            <a:prstGeom prst="rect">
              <a:avLst/>
            </a:prstGeom>
            <a:solidFill>
              <a:srgbClr val="D0CEC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Alignment module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연결선: 꺾임 33">
              <a:extLst>
                <a:ext uri="{FF2B5EF4-FFF2-40B4-BE49-F238E27FC236}">
                  <a16:creationId xmlns:a16="http://schemas.microsoft.com/office/drawing/2014/main" id="{3D177C1C-6E86-0AB3-5281-A63F404E775B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2950711" y="2244959"/>
              <a:ext cx="774113" cy="243457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34">
              <a:extLst>
                <a:ext uri="{FF2B5EF4-FFF2-40B4-BE49-F238E27FC236}">
                  <a16:creationId xmlns:a16="http://schemas.microsoft.com/office/drawing/2014/main" id="{A5852C04-E43C-E87B-8302-AFA711C51713}"/>
                </a:ext>
              </a:extLst>
            </p:cNvPr>
            <p:cNvCxnSpPr>
              <a:cxnSpLocks/>
              <a:stCxn id="41" idx="0"/>
              <a:endCxn id="50" idx="2"/>
            </p:cNvCxnSpPr>
            <p:nvPr/>
          </p:nvCxnSpPr>
          <p:spPr>
            <a:xfrm rot="16200000" flipV="1">
              <a:off x="4634278" y="4433318"/>
              <a:ext cx="263360" cy="16367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35">
              <a:extLst>
                <a:ext uri="{FF2B5EF4-FFF2-40B4-BE49-F238E27FC236}">
                  <a16:creationId xmlns:a16="http://schemas.microsoft.com/office/drawing/2014/main" id="{608AF1CD-E43A-A0A7-477C-99FC18151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076" y="4395481"/>
              <a:ext cx="1443236" cy="276817"/>
            </a:xfrm>
            <a:prstGeom prst="bentConnector3">
              <a:avLst>
                <a:gd name="adj1" fmla="val -3118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7A17EDB-5638-FEB5-1EDA-90E431631DB5}"/>
                </a:ext>
              </a:extLst>
            </p:cNvPr>
            <p:cNvSpPr/>
            <p:nvPr/>
          </p:nvSpPr>
          <p:spPr>
            <a:xfrm>
              <a:off x="4674531" y="2083323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Raw waveform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A003EC1-3965-ED33-920A-C99705AC2AE2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5575077" y="2406595"/>
              <a:ext cx="9236" cy="40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2D57A35-43B7-7526-9B25-41D03455552B}"/>
                </a:ext>
              </a:extLst>
            </p:cNvPr>
            <p:cNvSpPr/>
            <p:nvPr/>
          </p:nvSpPr>
          <p:spPr>
            <a:xfrm>
              <a:off x="1141061" y="1453742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FastSpeech2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B09D17A-183D-5B7E-9AE7-9D1924BF9524}"/>
              </a:ext>
            </a:extLst>
          </p:cNvPr>
          <p:cNvGrpSpPr/>
          <p:nvPr/>
        </p:nvGrpSpPr>
        <p:grpSpPr>
          <a:xfrm>
            <a:off x="8520685" y="31399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E893385E-DEA5-1302-CE70-A59B26282D8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50443F70-68ED-283E-95EF-B2B731C7C16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6A211D7-0D3F-F655-E765-8EEFE8EE8453}"/>
              </a:ext>
            </a:extLst>
          </p:cNvPr>
          <p:cNvGrpSpPr/>
          <p:nvPr/>
        </p:nvGrpSpPr>
        <p:grpSpPr>
          <a:xfrm>
            <a:off x="9418995" y="57214"/>
            <a:ext cx="476130" cy="338430"/>
            <a:chOff x="272023" y="1632975"/>
            <a:chExt cx="806673" cy="573378"/>
          </a:xfrm>
        </p:grpSpPr>
        <p:sp>
          <p:nvSpPr>
            <p:cNvPr id="61" name="대각선 줄무늬 60">
              <a:extLst>
                <a:ext uri="{FF2B5EF4-FFF2-40B4-BE49-F238E27FC236}">
                  <a16:creationId xmlns:a16="http://schemas.microsoft.com/office/drawing/2014/main" id="{E2836ED0-F51D-5FEC-240B-512DAB16DE1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대각선 줄무늬 61">
              <a:extLst>
                <a:ext uri="{FF2B5EF4-FFF2-40B4-BE49-F238E27FC236}">
                  <a16:creationId xmlns:a16="http://schemas.microsoft.com/office/drawing/2014/main" id="{2FFD989C-A6CF-FF87-549D-6078574844D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7591E52-C935-7AF2-FA6E-BA981A6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>
              <a:ln w="15875">
                <a:noFill/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498546-EAE9-54FF-7067-2E6040ACDB3E}"/>
              </a:ext>
            </a:extLst>
          </p:cNvPr>
          <p:cNvSpPr txBox="1"/>
          <p:nvPr/>
        </p:nvSpPr>
        <p:spPr>
          <a:xfrm>
            <a:off x="1195911" y="1094113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고령층에게 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무엇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이 어려울까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E1484-9154-EED1-1150-3AB93E66C31D}"/>
              </a:ext>
            </a:extLst>
          </p:cNvPr>
          <p:cNvSpPr txBox="1"/>
          <p:nvPr/>
        </p:nvSpPr>
        <p:spPr>
          <a:xfrm>
            <a:off x="487350" y="6423432"/>
            <a:ext cx="11483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출처</a:t>
            </a:r>
            <a:r>
              <a:rPr lang="en-US" altLang="ko-KR" sz="1200" dirty="0">
                <a:hlinkClick r:id="rId2"/>
              </a:rPr>
              <a:t>: </a:t>
            </a:r>
            <a:r>
              <a:rPr lang="ko-KR" altLang="en-US" sz="1200" dirty="0">
                <a:hlinkClick r:id="rId2"/>
              </a:rPr>
              <a:t>우리도 언젠가 노인이 된다① 다른 사람한테 물어보는 게 창피스러워서 디지털 시대 속 설 자리를 잃은 노인들 │ 매거진한경 </a:t>
            </a:r>
            <a:r>
              <a:rPr lang="en-US" altLang="ko-KR" sz="1200" dirty="0">
                <a:hlinkClick r:id="rId2"/>
              </a:rPr>
              <a:t>(hankyung.com)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174717-913E-7C2F-1CF8-C15867E0C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1" r="397"/>
          <a:stretch/>
        </p:blipFill>
        <p:spPr>
          <a:xfrm>
            <a:off x="2194910" y="1599299"/>
            <a:ext cx="7644559" cy="372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145A68-D0F5-0473-4BC9-91ADFD76E458}"/>
              </a:ext>
            </a:extLst>
          </p:cNvPr>
          <p:cNvSpPr txBox="1"/>
          <p:nvPr/>
        </p:nvSpPr>
        <p:spPr>
          <a:xfrm>
            <a:off x="7081127" y="5017183"/>
            <a:ext cx="645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2021</a:t>
            </a:r>
            <a:r>
              <a:rPr lang="ko-KR" altLang="en-US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endParaRPr lang="ko-KR" altLang="en-US" sz="1100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F4E6F-3F8C-7726-BA2A-2C6D214E61B3}"/>
              </a:ext>
            </a:extLst>
          </p:cNvPr>
          <p:cNvSpPr txBox="1"/>
          <p:nvPr/>
        </p:nvSpPr>
        <p:spPr>
          <a:xfrm>
            <a:off x="1195911" y="5567503"/>
            <a:ext cx="1017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디지털 기기를 사용하지 못한 이유를 물었을 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, 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사용 방법을 모르거나 어려워서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“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가 가장 높다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8A720-5627-D25D-641A-BB09832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777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83B86FA-E983-1529-FC45-A68E68174B0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10" y="1125667"/>
            <a:ext cx="4320000" cy="288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DD1675-8591-C523-457E-7FD24239F8BA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7CB913A8-B828-DE17-F2D7-9541E5CAFE2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AF63F9DE-F80C-314D-8238-F962AFF854C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DB32E7-AE5F-F835-7CE6-79DA32DE6C76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0D52BAA7-5840-EA76-BD4D-4A5D6355EF58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id="{4ADF524B-E06A-D180-2B3E-28A1AE1179A5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5EF3A37-637E-8510-1DDE-9276705068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23" y="1135578"/>
            <a:ext cx="4320000" cy="28800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6F34B27-92A2-AF29-6AFD-59CEBAA24EB4}"/>
              </a:ext>
            </a:extLst>
          </p:cNvPr>
          <p:cNvGrpSpPr/>
          <p:nvPr/>
        </p:nvGrpSpPr>
        <p:grpSpPr>
          <a:xfrm>
            <a:off x="2199035" y="4090946"/>
            <a:ext cx="6442045" cy="1494514"/>
            <a:chOff x="2305715" y="4083326"/>
            <a:chExt cx="6442045" cy="1494514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8917B43D-D9B2-E406-18AE-0AC4A66E4DCA}"/>
                </a:ext>
              </a:extLst>
            </p:cNvPr>
            <p:cNvSpPr/>
            <p:nvPr/>
          </p:nvSpPr>
          <p:spPr>
            <a:xfrm>
              <a:off x="2305715" y="408332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8BC2EE-F464-0B6A-C481-2BB117E5F2BE}"/>
                </a:ext>
              </a:extLst>
            </p:cNvPr>
            <p:cNvSpPr txBox="1"/>
            <p:nvPr/>
          </p:nvSpPr>
          <p:spPr>
            <a:xfrm>
              <a:off x="3223015" y="4148953"/>
              <a:ext cx="2057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Discriminator </a:t>
              </a:r>
              <a:r>
                <a:rPr lang="ko-KR" altLang="en-US" sz="1400" dirty="0">
                  <a:ea typeface="Tmon몬소리 Black" panose="02000A03000000000000"/>
                </a:rPr>
                <a:t>총 </a:t>
              </a:r>
              <a:r>
                <a:rPr lang="en-US" altLang="ko-KR" sz="1400" dirty="0">
                  <a:ea typeface="Tmon몬소리 Black" panose="02000A03000000000000"/>
                </a:rPr>
                <a:t>loss 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183E20A-D420-4860-CF87-702DBE442DF0}"/>
                </a:ext>
              </a:extLst>
            </p:cNvPr>
            <p:cNvGrpSpPr/>
            <p:nvPr/>
          </p:nvGrpSpPr>
          <p:grpSpPr>
            <a:xfrm>
              <a:off x="2439584" y="4610619"/>
              <a:ext cx="6308176" cy="859186"/>
              <a:chOff x="1885864" y="4610619"/>
              <a:chExt cx="6711338" cy="85918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939E67-2F7F-E0B7-E52E-A06EF73ED432}"/>
                  </a:ext>
                </a:extLst>
              </p:cNvPr>
              <p:cNvSpPr txBox="1"/>
              <p:nvPr/>
            </p:nvSpPr>
            <p:spPr>
              <a:xfrm>
                <a:off x="1893158" y="4610619"/>
                <a:ext cx="67040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ea typeface="Tmon몬소리 Black" panose="02000A03000000000000"/>
                  </a:rPr>
                  <a:t>Real loss : </a:t>
                </a:r>
                <a:r>
                  <a:rPr lang="ko-KR" altLang="en-US" sz="1400" dirty="0">
                    <a:ea typeface="Tmon몬소리 Black" panose="02000A03000000000000"/>
                  </a:rPr>
                  <a:t>실제 목소리를 못 맞추면 상승</a:t>
                </a:r>
                <a:r>
                  <a:rPr lang="en-US" altLang="ko-KR" sz="1400" dirty="0">
                    <a:ea typeface="Tmon몬소리 Black" panose="02000A03000000000000"/>
                  </a:rPr>
                  <a:t>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CBB030-3023-B019-64DE-1247F0D2E85F}"/>
                  </a:ext>
                </a:extLst>
              </p:cNvPr>
              <p:cNvSpPr txBox="1"/>
              <p:nvPr/>
            </p:nvSpPr>
            <p:spPr>
              <a:xfrm>
                <a:off x="1885864" y="5162028"/>
                <a:ext cx="37227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ea typeface="Tmon몬소리 Black" panose="02000A03000000000000"/>
                  </a:rPr>
                  <a:t>Fake loss : </a:t>
                </a:r>
                <a:r>
                  <a:rPr lang="ko-KR" altLang="en-US" sz="1400" dirty="0">
                    <a:ea typeface="Tmon몬소리 Black" panose="02000A03000000000000"/>
                  </a:rPr>
                  <a:t>생성 목소리를 못 맞추면 상승 </a:t>
                </a:r>
                <a:endParaRPr lang="en-US" altLang="ko-KR" sz="1400" dirty="0">
                  <a:ea typeface="Tmon몬소리 Black" panose="02000A0300000000000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4D5BD5-4FED-A31F-861F-841079D98236}"/>
                  </a:ext>
                </a:extLst>
              </p:cNvPr>
              <p:cNvSpPr txBox="1"/>
              <p:nvPr/>
            </p:nvSpPr>
            <p:spPr>
              <a:xfrm>
                <a:off x="3375102" y="4698181"/>
                <a:ext cx="426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/>
                  <a:t>+</a:t>
                </a:r>
                <a:endParaRPr lang="ko-KR" altLang="en-US" sz="3600" dirty="0"/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0CBFC75-33B4-588F-0F37-4A706E168C6F}"/>
                </a:ext>
              </a:extLst>
            </p:cNvPr>
            <p:cNvCxnSpPr>
              <a:cxnSpLocks/>
            </p:cNvCxnSpPr>
            <p:nvPr/>
          </p:nvCxnSpPr>
          <p:spPr>
            <a:xfrm>
              <a:off x="2305715" y="4494830"/>
              <a:ext cx="376683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23E954-74B9-28A4-1B80-7D2F8E061514}"/>
              </a:ext>
            </a:extLst>
          </p:cNvPr>
          <p:cNvGrpSpPr/>
          <p:nvPr/>
        </p:nvGrpSpPr>
        <p:grpSpPr>
          <a:xfrm>
            <a:off x="6521176" y="4088487"/>
            <a:ext cx="6852541" cy="1494514"/>
            <a:chOff x="6765098" y="4111806"/>
            <a:chExt cx="6852541" cy="14945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5A868E-5543-4460-5D36-B0D13FBFA0E3}"/>
                </a:ext>
              </a:extLst>
            </p:cNvPr>
            <p:cNvSpPr txBox="1"/>
            <p:nvPr/>
          </p:nvSpPr>
          <p:spPr>
            <a:xfrm>
              <a:off x="7707729" y="4179512"/>
              <a:ext cx="5909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Generator_g_adv_loss</a:t>
              </a:r>
              <a:endParaRPr lang="en-US" altLang="ko-KR" sz="1400" dirty="0"/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5775C1E4-226B-1A30-F1A2-F4C04A04B236}"/>
                </a:ext>
              </a:extLst>
            </p:cNvPr>
            <p:cNvSpPr/>
            <p:nvPr/>
          </p:nvSpPr>
          <p:spPr>
            <a:xfrm>
              <a:off x="6765098" y="411180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AC1383B-1BB3-EA15-B440-F79CD9107235}"/>
                </a:ext>
              </a:extLst>
            </p:cNvPr>
            <p:cNvCxnSpPr>
              <a:cxnSpLocks/>
            </p:cNvCxnSpPr>
            <p:nvPr/>
          </p:nvCxnSpPr>
          <p:spPr>
            <a:xfrm>
              <a:off x="6765098" y="4523310"/>
              <a:ext cx="3766836" cy="2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9512DF-B876-AB23-B5AA-6E4AD2D46E5C}"/>
                </a:ext>
              </a:extLst>
            </p:cNvPr>
            <p:cNvSpPr txBox="1"/>
            <p:nvPr/>
          </p:nvSpPr>
          <p:spPr>
            <a:xfrm>
              <a:off x="7026600" y="4678545"/>
              <a:ext cx="37668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Generator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Discriminator</a:t>
              </a:r>
              <a:r>
                <a:rPr lang="ko-KR" altLang="en-US" sz="1400" dirty="0"/>
                <a:t>와 적대 </a:t>
              </a:r>
              <a:r>
                <a:rPr lang="en-US" altLang="ko-KR" sz="1400" dirty="0"/>
                <a:t>loss</a:t>
              </a:r>
            </a:p>
            <a:p>
              <a:endParaRPr lang="en-US" altLang="ko-KR" sz="1400" dirty="0"/>
            </a:p>
            <a:p>
              <a:r>
                <a:rPr lang="en-US" altLang="ko-KR" sz="1400" dirty="0"/>
                <a:t>Discriminator </a:t>
              </a:r>
              <a:r>
                <a:rPr lang="ko-KR" altLang="en-US" sz="1400" dirty="0"/>
                <a:t>와 반대 경향을 나타냄</a:t>
              </a:r>
            </a:p>
          </p:txBody>
        </p:sp>
      </p:grp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B454140B-9D65-78F0-76F5-6E71C238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88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C6CEBF76-DBDC-95B0-C44F-80B8B68F57A2}"/>
              </a:ext>
            </a:extLst>
          </p:cNvPr>
          <p:cNvGrpSpPr/>
          <p:nvPr/>
        </p:nvGrpSpPr>
        <p:grpSpPr>
          <a:xfrm>
            <a:off x="1659512" y="3429000"/>
            <a:ext cx="4320000" cy="3499348"/>
            <a:chOff x="6438479" y="1044522"/>
            <a:chExt cx="4320000" cy="349934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FCB4A8A-3E9C-D8CE-9B96-60B4F32DF4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79" y="1044522"/>
              <a:ext cx="4320000" cy="2880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4933A8-26A3-ECCF-90D1-2628EE300DF3}"/>
                </a:ext>
              </a:extLst>
            </p:cNvPr>
            <p:cNvSpPr txBox="1"/>
            <p:nvPr/>
          </p:nvSpPr>
          <p:spPr>
            <a:xfrm>
              <a:off x="6872783" y="4020650"/>
              <a:ext cx="37443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Input Text</a:t>
              </a:r>
              <a:r>
                <a:rPr lang="ko-KR" altLang="en-US" sz="1400" dirty="0">
                  <a:ea typeface="Tmon몬소리 Black" panose="02000A03000000000000"/>
                </a:rPr>
                <a:t>와 </a:t>
              </a:r>
              <a:r>
                <a:rPr lang="en-US" altLang="ko-KR" sz="1400" dirty="0">
                  <a:ea typeface="Tmon몬소리 Black" panose="02000A03000000000000"/>
                </a:rPr>
                <a:t>Output Wave</a:t>
              </a:r>
              <a:r>
                <a:rPr lang="ko-KR" altLang="en-US" sz="1400" dirty="0">
                  <a:ea typeface="Tmon몬소리 Black" panose="02000A03000000000000"/>
                </a:rPr>
                <a:t>의 </a:t>
              </a:r>
              <a:r>
                <a:rPr lang="en-US" altLang="ko-KR" sz="1400" dirty="0">
                  <a:ea typeface="Tmon몬소리 Black" panose="02000A03000000000000"/>
                </a:rPr>
                <a:t>Alignment 	</a:t>
              </a: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E877A4E5-7581-1E81-E7E4-21F8120613F4}"/>
              </a:ext>
            </a:extLst>
          </p:cNvPr>
          <p:cNvGrpSpPr/>
          <p:nvPr/>
        </p:nvGrpSpPr>
        <p:grpSpPr>
          <a:xfrm>
            <a:off x="2012474" y="666361"/>
            <a:ext cx="3804618" cy="2851401"/>
            <a:chOff x="1926324" y="1128974"/>
            <a:chExt cx="4320000" cy="323765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923BC07-7B9F-A4EE-DBBA-C9FF68A6BE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324" y="1128974"/>
              <a:ext cx="4320000" cy="288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89BCBC-C9C8-A9DA-6CDA-13B6584DAC00}"/>
                </a:ext>
              </a:extLst>
            </p:cNvPr>
            <p:cNvSpPr txBox="1"/>
            <p:nvPr/>
          </p:nvSpPr>
          <p:spPr>
            <a:xfrm>
              <a:off x="2903402" y="4017163"/>
              <a:ext cx="2903859" cy="349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Generator loss : </a:t>
              </a:r>
              <a:r>
                <a:rPr lang="ko-KR" altLang="en-US" sz="1400" dirty="0">
                  <a:ea typeface="Tmon몬소리 Black" panose="02000A03000000000000"/>
                </a:rPr>
                <a:t>총 </a:t>
              </a:r>
              <a:r>
                <a:rPr lang="en-US" altLang="ko-KR" sz="1400" dirty="0">
                  <a:ea typeface="Tmon몬소리 Black" panose="02000A03000000000000"/>
                </a:rPr>
                <a:t>loss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9ABFEC-3922-8DCF-4F77-B01A1FFA69F9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C496287-F3C8-7CF3-B816-405811CD24E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C81D3D-34CE-54FB-6CAB-CBA111D5E5E0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3711BD3-2484-26AF-7C2B-F411023429E7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ACA88423-33BF-5A8E-C367-77C158B630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오른쪽 대괄호 15">
                  <a:extLst>
                    <a:ext uri="{FF2B5EF4-FFF2-40B4-BE49-F238E27FC236}">
                      <a16:creationId xmlns:a16="http://schemas.microsoft.com/office/drawing/2014/main" id="{C5171929-92E3-ED06-C9DD-DCA08918635B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8ED5E0-0451-3D6F-2CCE-06CF7F14711C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3EE437B-A25A-231D-B288-61CDE1D6FFA0}"/>
              </a:ext>
            </a:extLst>
          </p:cNvPr>
          <p:cNvGrpSpPr/>
          <p:nvPr/>
        </p:nvGrpSpPr>
        <p:grpSpPr>
          <a:xfrm>
            <a:off x="6964243" y="3820389"/>
            <a:ext cx="3473548" cy="1946561"/>
            <a:chOff x="5366005" y="4935373"/>
            <a:chExt cx="3473548" cy="194656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F982FB-DFCC-28D2-6578-48F207EABBB9}"/>
                </a:ext>
              </a:extLst>
            </p:cNvPr>
            <p:cNvSpPr txBox="1"/>
            <p:nvPr/>
          </p:nvSpPr>
          <p:spPr>
            <a:xfrm>
              <a:off x="5366005" y="5404606"/>
              <a:ext cx="34565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Data Set </a:t>
              </a:r>
              <a:r>
                <a:rPr lang="ko-KR" altLang="en-US" dirty="0">
                  <a:ea typeface="Tmon몬소리 Black" panose="02000A03000000000000"/>
                </a:rPr>
                <a:t>추가 수집 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녹음 </a:t>
              </a:r>
              <a:r>
                <a:rPr lang="ko-KR" altLang="en-US" dirty="0" err="1">
                  <a:ea typeface="Tmon몬소리 Black" panose="02000A03000000000000"/>
                </a:rPr>
                <a:t>전처리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r>
                <a:rPr lang="en-US" altLang="ko-KR" dirty="0">
                  <a:ea typeface="Tmon몬소리 Black" panose="02000A03000000000000"/>
                </a:rPr>
                <a:t>(Crop)  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추가 모델 적용</a:t>
              </a:r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0246C5-BD69-C8AC-32A8-6C79E2F0F28C}"/>
                </a:ext>
              </a:extLst>
            </p:cNvPr>
            <p:cNvSpPr txBox="1"/>
            <p:nvPr/>
          </p:nvSpPr>
          <p:spPr>
            <a:xfrm>
              <a:off x="5382962" y="4935373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개선방향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AB9FAE-A22A-65E2-A91B-537119BBFDC3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745A4120-66EC-003F-E2E7-C9E25935BE5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대각선 줄무늬 55">
              <a:extLst>
                <a:ext uri="{FF2B5EF4-FFF2-40B4-BE49-F238E27FC236}">
                  <a16:creationId xmlns:a16="http://schemas.microsoft.com/office/drawing/2014/main" id="{149FABAF-8508-BCD8-3A6E-7F7366FF8AD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D8C4B90-AF9B-BBCE-3698-98732E1C2A99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C2A5B5A4-AF6F-CB5E-FBBF-8CC9A028F936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F754E964-918F-EF96-978E-B64AED41B46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FF25A08C-9B36-B3D0-D12C-74B038CE8561}"/>
              </a:ext>
            </a:extLst>
          </p:cNvPr>
          <p:cNvGrpSpPr/>
          <p:nvPr/>
        </p:nvGrpSpPr>
        <p:grpSpPr>
          <a:xfrm>
            <a:off x="6991464" y="896249"/>
            <a:ext cx="3456591" cy="2203473"/>
            <a:chOff x="2459562" y="4844837"/>
            <a:chExt cx="3456591" cy="22034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FB5EE-0B7B-6875-2ED2-2BB7625E073A}"/>
                </a:ext>
              </a:extLst>
            </p:cNvPr>
            <p:cNvSpPr txBox="1"/>
            <p:nvPr/>
          </p:nvSpPr>
          <p:spPr>
            <a:xfrm>
              <a:off x="2481861" y="5293984"/>
              <a:ext cx="33098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20 epoch</a:t>
              </a:r>
              <a:r>
                <a:rPr lang="ko-KR" altLang="en-US" dirty="0">
                  <a:ea typeface="Tmon몬소리 Black" panose="02000A03000000000000"/>
                </a:rPr>
                <a:t> 이후로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en-US" altLang="ko-KR" dirty="0">
                  <a:ea typeface="Tmon몬소리 Black" panose="02000A03000000000000"/>
                </a:rPr>
                <a:t>loss </a:t>
              </a:r>
              <a:r>
                <a:rPr lang="ko-KR" altLang="en-US" dirty="0">
                  <a:ea typeface="Tmon몬소리 Black" panose="02000A03000000000000"/>
                </a:rPr>
                <a:t>의 변동이 별로 없다</a:t>
              </a:r>
              <a:r>
                <a:rPr lang="en-US" altLang="ko-KR" dirty="0">
                  <a:ea typeface="Tmon몬소리 Black" panose="02000A03000000000000"/>
                </a:rPr>
                <a:t>. </a:t>
              </a: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기계음이 합성된다</a:t>
              </a:r>
              <a:r>
                <a:rPr lang="en-US" altLang="ko-KR" dirty="0">
                  <a:ea typeface="Tmon몬소리 Black" panose="02000A03000000000000"/>
                </a:rPr>
                <a:t>.</a:t>
              </a:r>
            </a:p>
            <a:p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91FF92-D247-CB2D-0648-2CEC13602FC3}"/>
                </a:ext>
              </a:extLst>
            </p:cNvPr>
            <p:cNvSpPr txBox="1"/>
            <p:nvPr/>
          </p:nvSpPr>
          <p:spPr>
            <a:xfrm>
              <a:off x="2459562" y="4844837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문제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FD8480D0-1625-8D04-69AE-D173AA8F7359}"/>
              </a:ext>
            </a:extLst>
          </p:cNvPr>
          <p:cNvCxnSpPr>
            <a:cxnSpLocks/>
          </p:cNvCxnSpPr>
          <p:nvPr/>
        </p:nvCxnSpPr>
        <p:spPr>
          <a:xfrm flipV="1">
            <a:off x="7023094" y="1264776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46F20F5-579C-2999-5E11-D6E9FA0BA18F}"/>
              </a:ext>
            </a:extLst>
          </p:cNvPr>
          <p:cNvCxnSpPr>
            <a:cxnSpLocks/>
          </p:cNvCxnSpPr>
          <p:nvPr/>
        </p:nvCxnSpPr>
        <p:spPr>
          <a:xfrm flipV="1">
            <a:off x="7023094" y="4225092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슬라이드 번호 개체 틀 217">
            <a:extLst>
              <a:ext uri="{FF2B5EF4-FFF2-40B4-BE49-F238E27FC236}">
                <a16:creationId xmlns:a16="http://schemas.microsoft.com/office/drawing/2014/main" id="{28B6EBB4-22C8-C14E-0659-8AF06EAB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7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JETS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그림 20">
            <a:hlinkClick r:id="rId2"/>
            <a:extLst>
              <a:ext uri="{FF2B5EF4-FFF2-40B4-BE49-F238E27FC236}">
                <a16:creationId xmlns:a16="http://schemas.microsoft.com/office/drawing/2014/main" id="{9838C6A7-8F78-638C-D92C-AA71793F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16" y="1831050"/>
            <a:ext cx="4431368" cy="44709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2ED467-5792-B751-8BB9-2AE4479639BE}"/>
              </a:ext>
            </a:extLst>
          </p:cNvPr>
          <p:cNvSpPr txBox="1"/>
          <p:nvPr/>
        </p:nvSpPr>
        <p:spPr>
          <a:xfrm>
            <a:off x="3061026" y="1302899"/>
            <a:ext cx="571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a typeface="Tmon몬소리 Black" panose="02000A03000000000000"/>
              </a:rPr>
              <a:t>Fast API </a:t>
            </a:r>
            <a:r>
              <a:rPr lang="ko-KR" altLang="en-US" sz="2400" dirty="0">
                <a:ea typeface="Tmon몬소리 Black" panose="02000A03000000000000"/>
              </a:rPr>
              <a:t>를 이용한 </a:t>
            </a:r>
            <a:r>
              <a:rPr lang="en-US" altLang="ko-KR" sz="2400" dirty="0">
                <a:ea typeface="Tmon몬소리 Black" panose="02000A03000000000000"/>
              </a:rPr>
              <a:t>TTS </a:t>
            </a:r>
            <a:r>
              <a:rPr lang="ko-KR" altLang="en-US" sz="2400" dirty="0">
                <a:ea typeface="Tmon몬소리 Black" panose="02000A03000000000000"/>
              </a:rPr>
              <a:t>웹 서비스 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41C0BFB-A466-90E5-FB25-66B3E1F8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86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516E2-EB4E-918F-66E7-50A99F985656}"/>
              </a:ext>
            </a:extLst>
          </p:cNvPr>
          <p:cNvSpPr txBox="1"/>
          <p:nvPr/>
        </p:nvSpPr>
        <p:spPr>
          <a:xfrm>
            <a:off x="2710086" y="2222851"/>
            <a:ext cx="619983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Wav2Lip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학습 소요시간이 길어 개선을 많이 하지 못한 점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Optimizer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개선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 Adam -&gt;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AdamW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) 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7873B2A-A1D1-EFEE-5365-C1F98561307A}"/>
              </a:ext>
            </a:extLst>
          </p:cNvPr>
          <p:cNvCxnSpPr>
            <a:cxnSpLocks/>
          </p:cNvCxnSpPr>
          <p:nvPr/>
        </p:nvCxnSpPr>
        <p:spPr>
          <a:xfrm>
            <a:off x="337205" y="987995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950C16F-3CE9-C01F-00F0-86C297B572A4}"/>
              </a:ext>
            </a:extLst>
          </p:cNvPr>
          <p:cNvCxnSpPr>
            <a:cxnSpLocks/>
          </p:cNvCxnSpPr>
          <p:nvPr/>
        </p:nvCxnSpPr>
        <p:spPr>
          <a:xfrm>
            <a:off x="337205" y="1422629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C97DC6-DF97-E7C7-0919-DC6D2E52E771}"/>
              </a:ext>
            </a:extLst>
          </p:cNvPr>
          <p:cNvSpPr txBox="1"/>
          <p:nvPr/>
        </p:nvSpPr>
        <p:spPr>
          <a:xfrm>
            <a:off x="303123" y="1020645"/>
            <a:ext cx="214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mon몬소리 Black"/>
              </a:rPr>
              <a:t>Imag</a:t>
            </a:r>
            <a:r>
              <a:rPr lang="en-US" altLang="ko-KR" b="1" dirty="0">
                <a:latin typeface="Tmon몬소리 Black"/>
              </a:rPr>
              <a:t>e Generation</a:t>
            </a:r>
            <a:endParaRPr lang="ko-KR" altLang="en-US" b="1" dirty="0">
              <a:solidFill>
                <a:schemeClr val="tx1"/>
              </a:solidFill>
              <a:latin typeface="Tmon몬소리 Black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9D645A8-A43E-C289-479C-FFF95EE01863}"/>
              </a:ext>
            </a:extLst>
          </p:cNvPr>
          <p:cNvCxnSpPr>
            <a:cxnSpLocks/>
          </p:cNvCxnSpPr>
          <p:nvPr/>
        </p:nvCxnSpPr>
        <p:spPr>
          <a:xfrm>
            <a:off x="337205" y="4133924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251079-D28C-A762-A0BB-E537A8FF58F9}"/>
              </a:ext>
            </a:extLst>
          </p:cNvPr>
          <p:cNvCxnSpPr>
            <a:cxnSpLocks/>
          </p:cNvCxnSpPr>
          <p:nvPr/>
        </p:nvCxnSpPr>
        <p:spPr>
          <a:xfrm>
            <a:off x="337205" y="4568558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2A1009D-29F9-1F2D-0C41-CA53FD65A3BA}"/>
              </a:ext>
            </a:extLst>
          </p:cNvPr>
          <p:cNvSpPr txBox="1"/>
          <p:nvPr/>
        </p:nvSpPr>
        <p:spPr>
          <a:xfrm>
            <a:off x="456585" y="4199229"/>
            <a:ext cx="1838960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mon몬소리 Black"/>
              </a:rPr>
              <a:t>TTS</a:t>
            </a:r>
            <a:endParaRPr lang="ko-KR" altLang="en-US" b="1" dirty="0">
              <a:latin typeface="Tmon몬소리 Black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9ACCDE-76FE-3F75-F7FB-D86AC6CDE0FC}"/>
              </a:ext>
            </a:extLst>
          </p:cNvPr>
          <p:cNvSpPr txBox="1"/>
          <p:nvPr/>
        </p:nvSpPr>
        <p:spPr>
          <a:xfrm>
            <a:off x="2710086" y="949641"/>
            <a:ext cx="8393343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MIT Inference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결과의 미흡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여러 사람으로 구성된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한 사람으로 이루어진 데이터로 변경 예정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오디오 전처리의 부족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음성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Window Size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확대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CE8235-EF4A-40B9-50C3-53CE1ED1D698}"/>
              </a:ext>
            </a:extLst>
          </p:cNvPr>
          <p:cNvSpPr txBox="1"/>
          <p:nvPr/>
        </p:nvSpPr>
        <p:spPr>
          <a:xfrm>
            <a:off x="2719722" y="4117322"/>
            <a:ext cx="729996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음성 학습 시 발생하는 기계음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모델을 위해 직접 만든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 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양 부족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F9852D-5D87-44BE-1B9F-55393C427B1A}"/>
              </a:ext>
            </a:extLst>
          </p:cNvPr>
          <p:cNvSpPr txBox="1"/>
          <p:nvPr/>
        </p:nvSpPr>
        <p:spPr>
          <a:xfrm>
            <a:off x="2710086" y="4995277"/>
            <a:ext cx="461275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Data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일괄적인 공백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(Silence)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제거 </a:t>
            </a: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/>
              <p:nvPr/>
            </p:nvSpPr>
            <p:spPr>
              <a:xfrm>
                <a:off x="2710086" y="3085703"/>
                <a:ext cx="9362440" cy="869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Wav2Lip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+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1" i="1" spc="-150" dirty="0" smtClean="0">
                        <a:ln>
                          <a:solidFill>
                            <a:schemeClr val="bg1">
                              <a:lumMod val="95000"/>
                              <a:alpha val="2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ko-KR" b="1" spc="-150" dirty="0">
                  <a:ln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    :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자연스러운 대화를 위한 요소들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눈 깜빡임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고개 움직임 등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…</a:t>
                </a: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86" y="3085703"/>
                <a:ext cx="9362440" cy="8697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31C1811-5584-5866-703B-97E8A84AEE8B}"/>
              </a:ext>
            </a:extLst>
          </p:cNvPr>
          <p:cNvSpPr txBox="1"/>
          <p:nvPr/>
        </p:nvSpPr>
        <p:spPr>
          <a:xfrm>
            <a:off x="2691861" y="5468231"/>
            <a:ext cx="936244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적은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Train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으로도 충분한 개선된 모델 찾기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4D68FA-B85F-BFF7-03C8-63015EEF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90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F23A38-816A-8E5E-F3EF-F1DFA96F12E5}"/>
              </a:ext>
            </a:extLst>
          </p:cNvPr>
          <p:cNvGrpSpPr/>
          <p:nvPr/>
        </p:nvGrpSpPr>
        <p:grpSpPr>
          <a:xfrm>
            <a:off x="303123" y="987995"/>
            <a:ext cx="2179965" cy="434634"/>
            <a:chOff x="303123" y="987995"/>
            <a:chExt cx="2179965" cy="43463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7873B2A-A1D1-EFEE-5365-C1F98561307A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950C16F-3CE9-C01F-00F0-86C297B572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C97DC6-DF97-E7C7-0919-DC6D2E52E771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Tmon몬소리 Black"/>
                </a:rPr>
                <a:t>추후 계획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403C81-541E-F256-78E8-6B7410E62F59}"/>
              </a:ext>
            </a:extLst>
          </p:cNvPr>
          <p:cNvSpPr txBox="1"/>
          <p:nvPr/>
        </p:nvSpPr>
        <p:spPr>
          <a:xfrm>
            <a:off x="2684192" y="933853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결정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생성형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 Retrieval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FF6F-5DE2-943E-EA51-E77622C5F891}"/>
              </a:ext>
            </a:extLst>
          </p:cNvPr>
          <p:cNvSpPr txBox="1"/>
          <p:nvPr/>
        </p:nvSpPr>
        <p:spPr>
          <a:xfrm>
            <a:off x="2684192" y="1328403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용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작성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A0EA8-C8A4-4BA3-E01C-4EBB61FD5068}"/>
              </a:ext>
            </a:extLst>
          </p:cNvPr>
          <p:cNvSpPr txBox="1"/>
          <p:nvPr/>
        </p:nvSpPr>
        <p:spPr>
          <a:xfrm>
            <a:off x="2684192" y="1748123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제공을 위한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PipeLine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E2F7E3-D0C2-67DB-CD95-F4A05577512D}"/>
              </a:ext>
            </a:extLst>
          </p:cNvPr>
          <p:cNvGrpSpPr/>
          <p:nvPr/>
        </p:nvGrpSpPr>
        <p:grpSpPr>
          <a:xfrm>
            <a:off x="316885" y="2994366"/>
            <a:ext cx="2179965" cy="434634"/>
            <a:chOff x="303123" y="987995"/>
            <a:chExt cx="2179965" cy="43463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C4AF366-84CD-FFD9-2137-91CC174BB590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FCF4233-C399-EC58-D46F-D6C58ABFD6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18C1E-92E6-A20C-0BB2-B115A91A0140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latin typeface="Tmon몬소리 Black"/>
                </a:rPr>
                <a:t>느낀 점</a:t>
              </a:r>
              <a:endParaRPr lang="ko-KR" altLang="en-US" b="1" dirty="0">
                <a:solidFill>
                  <a:schemeClr val="tx1"/>
                </a:solidFill>
                <a:latin typeface="Tmon몬소리 Black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E8483-A8D6-175C-8D4B-215F6E95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2D55F-2EDC-68FB-970A-24ABD32A8741}"/>
              </a:ext>
            </a:extLst>
          </p:cNvPr>
          <p:cNvSpPr txBox="1"/>
          <p:nvPr/>
        </p:nvSpPr>
        <p:spPr>
          <a:xfrm>
            <a:off x="2684192" y="2938990"/>
            <a:ext cx="9268322" cy="4064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ea typeface="Tmon몬소리 Black" panose="02000A03000000000000"/>
              </a:rPr>
              <a:t>프로젝트를 기획하며</a:t>
            </a:r>
            <a:r>
              <a:rPr lang="en-US" altLang="ko-KR" sz="1600" b="1" dirty="0">
                <a:ea typeface="Tmon몬소리 Black" panose="02000A03000000000000"/>
              </a:rPr>
              <a:t> AI </a:t>
            </a:r>
            <a:r>
              <a:rPr lang="ko-KR" altLang="en-US" sz="1600" b="1" dirty="0">
                <a:ea typeface="Tmon몬소리 Black" panose="02000A03000000000000"/>
              </a:rPr>
              <a:t>기술의 활용 및 서비스화에 대해 경험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ea typeface="Tmon몬소리 Black" panose="02000A03000000000000"/>
              </a:rPr>
              <a:t>팀 프로젝트 작업에서 필수적인 팀원 간 시간 조율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일정 계획 및 프로젝트 구상 경험</a:t>
            </a:r>
            <a:r>
              <a:rPr lang="en-US" altLang="ko-KR" sz="1600" b="1" dirty="0">
                <a:ea typeface="Tmon몬소리 Black" panose="02000A03000000000000"/>
              </a:rPr>
              <a:t> </a:t>
            </a: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ea typeface="Tmon몬소리 Black" panose="02000A03000000000000"/>
              </a:rPr>
              <a:t>Image Generator, TTS </a:t>
            </a:r>
            <a:r>
              <a:rPr lang="ko-KR" altLang="en-US" sz="1600" b="1" dirty="0">
                <a:ea typeface="Tmon몬소리 Black" panose="02000A03000000000000"/>
              </a:rPr>
              <a:t>모델에 관한 지식을 습득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ea typeface="Tmon몬소리 Black" panose="02000A03000000000000"/>
              </a:rPr>
              <a:t>Open-Source</a:t>
            </a:r>
            <a:r>
              <a:rPr lang="ko-KR" altLang="en-US" sz="1600" b="1" dirty="0">
                <a:ea typeface="Tmon몬소리 Black" panose="02000A03000000000000"/>
              </a:rPr>
              <a:t>를 분석하여 모델 구조를 파악하고 프로젝트 목적에 맞게 </a:t>
            </a:r>
            <a:r>
              <a:rPr lang="en-US" altLang="ko-KR" sz="1600" b="1" dirty="0">
                <a:ea typeface="Tmon몬소리 Black" panose="02000A03000000000000"/>
              </a:rPr>
              <a:t>Fine-Tuning, Learning from Scratch</a:t>
            </a:r>
            <a:r>
              <a:rPr lang="ko-KR" altLang="en-US" sz="1600" b="1" dirty="0">
                <a:ea typeface="Tmon몬소리 Black" panose="02000A03000000000000"/>
              </a:rPr>
              <a:t>를 할 수 있게 됐고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그 과정에서 </a:t>
            </a:r>
            <a:r>
              <a:rPr lang="en-US" altLang="ko-KR" sz="1600" b="1" dirty="0" err="1">
                <a:ea typeface="Tmon몬소리 Black" panose="02000A03000000000000"/>
              </a:rPr>
              <a:t>Wandb</a:t>
            </a:r>
            <a:r>
              <a:rPr lang="ko-KR" altLang="en-US" sz="1600" b="1" dirty="0">
                <a:ea typeface="Tmon몬소리 Black" panose="02000A03000000000000"/>
              </a:rPr>
              <a:t>와 같은 </a:t>
            </a:r>
            <a:r>
              <a:rPr lang="en-US" altLang="ko-KR" sz="1600" b="1" dirty="0" err="1">
                <a:ea typeface="Tmon몬소리 Black" panose="02000A03000000000000"/>
              </a:rPr>
              <a:t>MLOps</a:t>
            </a:r>
            <a:r>
              <a:rPr lang="en-US" altLang="ko-KR" sz="1600" b="1" dirty="0">
                <a:ea typeface="Tmon몬소리 Black" panose="02000A03000000000000"/>
              </a:rPr>
              <a:t> </a:t>
            </a:r>
            <a:r>
              <a:rPr lang="ko-KR" altLang="en-US" sz="1600" b="1" dirty="0">
                <a:ea typeface="Tmon몬소리 Black" panose="02000A03000000000000"/>
              </a:rPr>
              <a:t>플랫폼을 통해 </a:t>
            </a:r>
            <a:r>
              <a:rPr lang="en-US" altLang="ko-KR" sz="1600" b="1" dirty="0">
                <a:ea typeface="Tmon몬소리 Black" panose="02000A03000000000000"/>
              </a:rPr>
              <a:t>Tracking, </a:t>
            </a:r>
            <a:r>
              <a:rPr lang="ko-KR" altLang="en-US" sz="1600" b="1" dirty="0">
                <a:ea typeface="Tmon몬소리 Black" panose="02000A03000000000000"/>
              </a:rPr>
              <a:t>관리할 수 있게 됨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 err="1">
                <a:ea typeface="Tmon몬소리 Black" panose="02000A03000000000000"/>
              </a:rPr>
              <a:t>툴킷을</a:t>
            </a:r>
            <a:r>
              <a:rPr lang="ko-KR" altLang="en-US" sz="1600" b="1" dirty="0">
                <a:ea typeface="Tmon몬소리 Black" panose="02000A03000000000000"/>
              </a:rPr>
              <a:t> 이용하여 이미지 및 음성 등의 시퀀스 데이터를 처리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관리법 습득 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ea typeface="Tmon몬소리 Black" panose="02000A03000000000000"/>
              </a:rPr>
              <a:t>AWS , Local, </a:t>
            </a:r>
            <a:r>
              <a:rPr lang="en-US" altLang="ko-KR" sz="1600" b="1" dirty="0" err="1">
                <a:ea typeface="Tmon몬소리 Black" panose="02000A03000000000000"/>
              </a:rPr>
              <a:t>Colab</a:t>
            </a:r>
            <a:r>
              <a:rPr lang="en-US" altLang="ko-KR" sz="1600" b="1" dirty="0">
                <a:ea typeface="Tmon몬소리 Black" panose="02000A03000000000000"/>
              </a:rPr>
              <a:t> </a:t>
            </a:r>
            <a:r>
              <a:rPr lang="ko-KR" altLang="en-US" sz="1600" b="1" dirty="0">
                <a:ea typeface="Tmon몬소리 Black" panose="02000A03000000000000"/>
              </a:rPr>
              <a:t>등 여러 플랫폼에 맞게 새로운 환경을 구축하는 방법 습득 </a:t>
            </a:r>
            <a:endParaRPr lang="en-US" altLang="ko-KR" sz="1600" b="1" dirty="0">
              <a:ea typeface="Tmon몬소리 Black" panose="02000A03000000000000"/>
            </a:endParaRPr>
          </a:p>
          <a:p>
            <a:pPr>
              <a:lnSpc>
                <a:spcPts val="3500"/>
              </a:lnSpc>
              <a:defRPr/>
            </a:pPr>
            <a:endParaRPr lang="en-US" altLang="ko-KR" sz="1600" b="1" dirty="0"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87932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BAEC0D-0DD2-29CB-3E00-1DC874518D90}"/>
              </a:ext>
            </a:extLst>
          </p:cNvPr>
          <p:cNvSpPr txBox="1"/>
          <p:nvPr/>
        </p:nvSpPr>
        <p:spPr>
          <a:xfrm>
            <a:off x="841836" y="811269"/>
            <a:ext cx="105083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감사합니다</a:t>
            </a:r>
            <a:r>
              <a:rPr lang="en-US" altLang="ko-KR" sz="8800" dirty="0"/>
              <a:t>.</a:t>
            </a:r>
          </a:p>
          <a:p>
            <a:pPr algn="ctr"/>
            <a:r>
              <a:rPr lang="en-US" altLang="ko-KR" sz="8800" dirty="0"/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475571-5E86-C2CF-9D2B-869997F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다운로드 (16)">
            <a:hlinkClick r:id="" action="ppaction://media"/>
            <a:extLst>
              <a:ext uri="{FF2B5EF4-FFF2-40B4-BE49-F238E27FC236}">
                <a16:creationId xmlns:a16="http://schemas.microsoft.com/office/drawing/2014/main" id="{63CB1C7E-0F76-D83D-C6A5-3F1F000A8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4557" y="3429000"/>
            <a:ext cx="5303134" cy="29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2488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40244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498546-EAE9-54FF-7067-2E6040ACDB3E}"/>
              </a:ext>
            </a:extLst>
          </p:cNvPr>
          <p:cNvSpPr txBox="1"/>
          <p:nvPr/>
        </p:nvSpPr>
        <p:spPr>
          <a:xfrm>
            <a:off x="1194545" y="1238825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어떤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서비스가 가장 필요할까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FBFF104-C352-E2BC-135D-EEA7CE4C5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223572"/>
              </p:ext>
            </p:extLst>
          </p:nvPr>
        </p:nvGraphicFramePr>
        <p:xfrm>
          <a:off x="1027642" y="1534160"/>
          <a:ext cx="10188997" cy="417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327C889-1279-1E67-5E5B-E4DECD0241DD}"/>
              </a:ext>
            </a:extLst>
          </p:cNvPr>
          <p:cNvSpPr txBox="1"/>
          <p:nvPr/>
        </p:nvSpPr>
        <p:spPr>
          <a:xfrm>
            <a:off x="3885210" y="5785602"/>
            <a:ext cx="738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이용에 대한 역량이 제일 부족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</a:t>
            </a:r>
          </a:p>
          <a:p>
            <a:endParaRPr lang="en-US" altLang="ko-KR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F3658-22D6-2F3A-289C-BAF7F1CF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9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4893BC-0E1A-8633-F5F5-0862E48C3316}"/>
              </a:ext>
            </a:extLst>
          </p:cNvPr>
          <p:cNvSpPr txBox="1"/>
          <p:nvPr/>
        </p:nvSpPr>
        <p:spPr>
          <a:xfrm>
            <a:off x="1403073" y="2769431"/>
            <a:ext cx="277862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</a:t>
            </a:r>
            <a:endParaRPr lang="en-US" altLang="ko-KR" sz="8000" b="1" kern="0" dirty="0">
              <a:ln w="19050">
                <a:noFill/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B5CD1-C027-0AF4-1FD6-66C57F2C8AA3}"/>
              </a:ext>
            </a:extLst>
          </p:cNvPr>
          <p:cNvSpPr txBox="1"/>
          <p:nvPr/>
        </p:nvSpPr>
        <p:spPr>
          <a:xfrm>
            <a:off x="6096000" y="2767280"/>
            <a:ext cx="514283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Chat Bot</a:t>
            </a: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6EF89F97-CA12-AD4D-02D5-69396309DD75}"/>
              </a:ext>
            </a:extLst>
          </p:cNvPr>
          <p:cNvSpPr/>
          <p:nvPr/>
        </p:nvSpPr>
        <p:spPr>
          <a:xfrm>
            <a:off x="4841494" y="3053674"/>
            <a:ext cx="750649" cy="750649"/>
          </a:xfrm>
          <a:prstGeom prst="plus">
            <a:avLst>
              <a:gd name="adj" fmla="val 39444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922FB-CC98-7BBC-256B-074642787B35}"/>
              </a:ext>
            </a:extLst>
          </p:cNvPr>
          <p:cNvSpPr txBox="1"/>
          <p:nvPr/>
        </p:nvSpPr>
        <p:spPr>
          <a:xfrm>
            <a:off x="878525" y="416829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고령층을 위한 사용하기 쉽고 편리한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12F2E-FE13-5D95-EB32-B295222093DA}"/>
              </a:ext>
            </a:extLst>
          </p:cNvPr>
          <p:cNvSpPr txBox="1"/>
          <p:nvPr/>
        </p:nvSpPr>
        <p:spPr>
          <a:xfrm>
            <a:off x="6096000" y="4168295"/>
            <a:ext cx="593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서비스에 대한 정보를 제공해주는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7C0205C-F04C-69A9-664E-FAFEE577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7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343088-DF07-0C6F-1E6C-26F0FB85F055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9DEDD1A-989C-F1C7-6A4B-60A413578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721"/>
          <a:stretch/>
        </p:blipFill>
        <p:spPr>
          <a:xfrm>
            <a:off x="2434930" y="1406842"/>
            <a:ext cx="2275951" cy="3854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4" name="표 34">
            <a:extLst>
              <a:ext uri="{FF2B5EF4-FFF2-40B4-BE49-F238E27FC236}">
                <a16:creationId xmlns:a16="http://schemas.microsoft.com/office/drawing/2014/main" id="{B397192F-887B-82F0-7843-FC97F336A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90366"/>
              </p:ext>
            </p:extLst>
          </p:nvPr>
        </p:nvGraphicFramePr>
        <p:xfrm>
          <a:off x="6822475" y="1427744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graphicFrame>
        <p:nvGraphicFramePr>
          <p:cNvPr id="45" name="표 34">
            <a:extLst>
              <a:ext uri="{FF2B5EF4-FFF2-40B4-BE49-F238E27FC236}">
                <a16:creationId xmlns:a16="http://schemas.microsoft.com/office/drawing/2014/main" id="{D41C779F-2F0B-33BC-35B6-8EF6D80B4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693909"/>
              </p:ext>
            </p:extLst>
          </p:nvPr>
        </p:nvGraphicFramePr>
        <p:xfrm>
          <a:off x="9245573" y="1427744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7802568-0620-F4D1-9B44-045081A1817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7339778" y="2145213"/>
            <a:ext cx="1905795" cy="9042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DDC3D7-FF5B-52E2-C62C-E43FF2C728E5}"/>
              </a:ext>
            </a:extLst>
          </p:cNvPr>
          <p:cNvSpPr txBox="1"/>
          <p:nvPr/>
        </p:nvSpPr>
        <p:spPr>
          <a:xfrm>
            <a:off x="7748385" y="300422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30%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5D677E-6A6C-E8FA-C02F-AD4D457C17A4}"/>
              </a:ext>
            </a:extLst>
          </p:cNvPr>
          <p:cNvSpPr txBox="1"/>
          <p:nvPr/>
        </p:nvSpPr>
        <p:spPr>
          <a:xfrm>
            <a:off x="7209527" y="991814"/>
            <a:ext cx="2553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글자를 인식하는 시간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CDDD29A-4EF7-FACD-AD77-780F5D1E5406}"/>
              </a:ext>
            </a:extLst>
          </p:cNvPr>
          <p:cNvSpPr/>
          <p:nvPr/>
        </p:nvSpPr>
        <p:spPr>
          <a:xfrm rot="16200000">
            <a:off x="8376919" y="3110207"/>
            <a:ext cx="336173" cy="202582"/>
          </a:xfrm>
          <a:prstGeom prst="rightArrow">
            <a:avLst>
              <a:gd name="adj1" fmla="val 35145"/>
              <a:gd name="adj2" fmla="val 502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C4EFDF-A9A6-6C31-FD46-C8C1FFA4BA93}"/>
              </a:ext>
            </a:extLst>
          </p:cNvPr>
          <p:cNvSpPr txBox="1"/>
          <p:nvPr/>
        </p:nvSpPr>
        <p:spPr>
          <a:xfrm>
            <a:off x="2781549" y="1029964"/>
            <a:ext cx="237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Tmon몬소리 Black" panose="02000A03000000000000"/>
              </a:rPr>
              <a:t>실제 </a:t>
            </a:r>
            <a:r>
              <a:rPr lang="ko-KR" altLang="en-US" sz="1600" dirty="0" err="1">
                <a:ea typeface="Tmon몬소리 Black" panose="02000A03000000000000"/>
              </a:rPr>
              <a:t>챗봇</a:t>
            </a:r>
            <a:r>
              <a:rPr lang="ko-KR" altLang="en-US" sz="1600" dirty="0">
                <a:ea typeface="Tmon몬소리 Black" panose="02000A03000000000000"/>
              </a:rPr>
              <a:t> 예시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7A7A1D-D29D-FC1E-C20E-4C6C3563C8A6}"/>
              </a:ext>
            </a:extLst>
          </p:cNvPr>
          <p:cNvSpPr/>
          <p:nvPr/>
        </p:nvSpPr>
        <p:spPr>
          <a:xfrm>
            <a:off x="9052699" y="4684962"/>
            <a:ext cx="90305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CD60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고령층</a:t>
            </a:r>
            <a:endParaRPr lang="en-US" altLang="ko-KR" b="1" dirty="0">
              <a:solidFill>
                <a:srgbClr val="FCD60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999C04-D92B-65B0-E706-5761A27FB471}"/>
              </a:ext>
            </a:extLst>
          </p:cNvPr>
          <p:cNvSpPr txBox="1"/>
          <p:nvPr/>
        </p:nvSpPr>
        <p:spPr>
          <a:xfrm>
            <a:off x="6609946" y="4755310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청년층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F2A3F0-0163-9157-A2FD-AED1FAB65FFE}"/>
              </a:ext>
            </a:extLst>
          </p:cNvPr>
          <p:cNvSpPr txBox="1"/>
          <p:nvPr/>
        </p:nvSpPr>
        <p:spPr>
          <a:xfrm>
            <a:off x="2939294" y="5430511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고령층의 글자 인지 시간은 타 연령대에 비해 </a:t>
            </a:r>
            <a:r>
              <a:rPr lang="en-US" altLang="ko-KR" sz="1600" dirty="0"/>
              <a:t>30%</a:t>
            </a:r>
            <a:r>
              <a:rPr lang="ko-KR" altLang="en-US" sz="1600" dirty="0"/>
              <a:t> 이상 느리다</a:t>
            </a:r>
            <a:endParaRPr lang="en-US" altLang="ko-KR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920DE3-9024-2E81-0553-8E74203F4EA9}"/>
              </a:ext>
            </a:extLst>
          </p:cNvPr>
          <p:cNvSpPr txBox="1"/>
          <p:nvPr/>
        </p:nvSpPr>
        <p:spPr>
          <a:xfrm>
            <a:off x="2939294" y="5938163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하지만 시중의 </a:t>
            </a:r>
            <a:r>
              <a:rPr lang="ko-KR" altLang="en-US" sz="1600" dirty="0" err="1"/>
              <a:t>챗봇은</a:t>
            </a:r>
            <a:r>
              <a:rPr lang="ko-KR" altLang="en-US" sz="1600" dirty="0"/>
              <a:t> 한번에 </a:t>
            </a:r>
            <a:r>
              <a:rPr lang="ko-KR" altLang="en-US" sz="1600" b="1" dirty="0"/>
              <a:t>많은 정보량의 작은 글씨</a:t>
            </a:r>
            <a:r>
              <a:rPr lang="ko-KR" altLang="en-US" sz="1600" dirty="0"/>
              <a:t>를 제공한다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141F8-1F8B-1499-F9DA-CCA96A57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2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71284CC-C7D6-159F-9036-1FAC31218F46}"/>
              </a:ext>
            </a:extLst>
          </p:cNvPr>
          <p:cNvSpPr txBox="1"/>
          <p:nvPr/>
        </p:nvSpPr>
        <p:spPr>
          <a:xfrm>
            <a:off x="2676795" y="1242012"/>
            <a:ext cx="14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 err="1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챗봇의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절차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C2BC14-CBE2-F1F7-7A2C-32409C898EF7}"/>
              </a:ext>
            </a:extLst>
          </p:cNvPr>
          <p:cNvGrpSpPr/>
          <p:nvPr/>
        </p:nvGrpSpPr>
        <p:grpSpPr>
          <a:xfrm>
            <a:off x="668609" y="1950906"/>
            <a:ext cx="2071538" cy="2086731"/>
            <a:chOff x="185555" y="1537073"/>
            <a:chExt cx="2936283" cy="2957820"/>
          </a:xfrm>
        </p:grpSpPr>
        <p:pic>
          <p:nvPicPr>
            <p:cNvPr id="2050" name="Picture 2" descr="카카오톡 친구 '검색' 클릭 캡쳐 이미지">
              <a:extLst>
                <a:ext uri="{FF2B5EF4-FFF2-40B4-BE49-F238E27FC236}">
                  <a16:creationId xmlns:a16="http://schemas.microsoft.com/office/drawing/2014/main" id="{B4807D22-811E-F2D5-A06C-C95CEDDBA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490" y="1537073"/>
              <a:ext cx="2258008" cy="212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E44E57-8E0C-01A8-0E69-3B0AB8300F2F}"/>
                </a:ext>
              </a:extLst>
            </p:cNvPr>
            <p:cNvSpPr txBox="1"/>
            <p:nvPr/>
          </p:nvSpPr>
          <p:spPr>
            <a:xfrm>
              <a:off x="185555" y="3753259"/>
              <a:ext cx="2936283" cy="741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카카오톡 친구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‘</a:t>
              </a:r>
              <a:r>
                <a:rPr lang="ko-KR" altLang="en-US" sz="1400" dirty="0"/>
                <a:t>검색</a:t>
              </a:r>
              <a:r>
                <a:rPr lang="en-US" altLang="ko-KR" sz="1400" dirty="0"/>
                <a:t>‘ </a:t>
              </a:r>
              <a:r>
                <a:rPr lang="ko-KR" altLang="en-US" sz="1400" dirty="0"/>
                <a:t>클릭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30E1C4D-C0F9-ED3A-4C49-F211E4E98E11}"/>
              </a:ext>
            </a:extLst>
          </p:cNvPr>
          <p:cNvGrpSpPr/>
          <p:nvPr/>
        </p:nvGrpSpPr>
        <p:grpSpPr>
          <a:xfrm>
            <a:off x="2597994" y="1965165"/>
            <a:ext cx="1589578" cy="1831508"/>
            <a:chOff x="3447352" y="1537073"/>
            <a:chExt cx="2251601" cy="2592587"/>
          </a:xfrm>
        </p:grpSpPr>
        <p:pic>
          <p:nvPicPr>
            <p:cNvPr id="2052" name="Picture 4" descr="'서울톡' 검색 캡쳐 이미지">
              <a:extLst>
                <a:ext uri="{FF2B5EF4-FFF2-40B4-BE49-F238E27FC236}">
                  <a16:creationId xmlns:a16="http://schemas.microsoft.com/office/drawing/2014/main" id="{DF969047-368B-F6FD-C4BD-5FB73CA2C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352" y="1537073"/>
              <a:ext cx="2251601" cy="211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736344-0320-8E0E-F17A-6FAA54573BB7}"/>
                </a:ext>
              </a:extLst>
            </p:cNvPr>
            <p:cNvSpPr txBox="1"/>
            <p:nvPr/>
          </p:nvSpPr>
          <p:spPr>
            <a:xfrm>
              <a:off x="3622555" y="3716962"/>
              <a:ext cx="2029934" cy="41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“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서울톡</a:t>
              </a:r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”</a:t>
              </a:r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 검색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56D51C-2C7A-D232-D810-88385688EB2C}"/>
              </a:ext>
            </a:extLst>
          </p:cNvPr>
          <p:cNvGrpSpPr/>
          <p:nvPr/>
        </p:nvGrpSpPr>
        <p:grpSpPr>
          <a:xfrm>
            <a:off x="4209773" y="1976060"/>
            <a:ext cx="1782125" cy="1800222"/>
            <a:chOff x="6436148" y="1537073"/>
            <a:chExt cx="2542954" cy="2568778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B49ADF7-91C2-323F-D655-0BA03AC76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281" y="1537073"/>
              <a:ext cx="2251600" cy="211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8AC457-B707-A9C0-18D4-032C2B808AE8}"/>
                </a:ext>
              </a:extLst>
            </p:cNvPr>
            <p:cNvSpPr txBox="1"/>
            <p:nvPr/>
          </p:nvSpPr>
          <p:spPr>
            <a:xfrm>
              <a:off x="6436148" y="3718932"/>
              <a:ext cx="2542954" cy="38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친구 추가 </a:t>
              </a:r>
              <a:r>
                <a: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&amp; </a:t>
              </a:r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채팅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67E584-3E50-256B-B176-EEF5EDD4868A}"/>
              </a:ext>
            </a:extLst>
          </p:cNvPr>
          <p:cNvGrpSpPr/>
          <p:nvPr/>
        </p:nvGrpSpPr>
        <p:grpSpPr>
          <a:xfrm>
            <a:off x="98878" y="4313042"/>
            <a:ext cx="1618578" cy="2103780"/>
            <a:chOff x="2437263" y="4171851"/>
            <a:chExt cx="1837179" cy="2387911"/>
          </a:xfrm>
        </p:grpSpPr>
        <p:pic>
          <p:nvPicPr>
            <p:cNvPr id="2056" name="Picture 8" descr="행정정보안내 답변 캡쳐 이미지">
              <a:extLst>
                <a:ext uri="{FF2B5EF4-FFF2-40B4-BE49-F238E27FC236}">
                  <a16:creationId xmlns:a16="http://schemas.microsoft.com/office/drawing/2014/main" id="{6FC76857-3588-2B22-F29F-979BF1F3C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282" y="4171851"/>
              <a:ext cx="1811160" cy="170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64C0EC-D646-41BC-D65F-783462086B69}"/>
                </a:ext>
              </a:extLst>
            </p:cNvPr>
            <p:cNvSpPr txBox="1"/>
            <p:nvPr/>
          </p:nvSpPr>
          <p:spPr>
            <a:xfrm>
              <a:off x="2437263" y="5965877"/>
              <a:ext cx="1811159" cy="59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행정정보안내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답변 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1172B8-2058-4C13-FFF9-717DBF633F79}"/>
              </a:ext>
            </a:extLst>
          </p:cNvPr>
          <p:cNvGrpSpPr/>
          <p:nvPr/>
        </p:nvGrpSpPr>
        <p:grpSpPr>
          <a:xfrm>
            <a:off x="1766874" y="4320656"/>
            <a:ext cx="1595655" cy="2108107"/>
            <a:chOff x="4716316" y="4212963"/>
            <a:chExt cx="1811160" cy="2392824"/>
          </a:xfrm>
        </p:grpSpPr>
        <p:pic>
          <p:nvPicPr>
            <p:cNvPr id="2058" name="Picture 10" descr="현장민원접수 화면 캡쳐 이미지">
              <a:extLst>
                <a:ext uri="{FF2B5EF4-FFF2-40B4-BE49-F238E27FC236}">
                  <a16:creationId xmlns:a16="http://schemas.microsoft.com/office/drawing/2014/main" id="{26F1BFC4-62D3-DFC8-3C5A-FF2C8C5C3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316" y="4212963"/>
              <a:ext cx="1811160" cy="170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DB93E3-8DCE-27AF-77A8-BE7F394FC6A9}"/>
                </a:ext>
              </a:extLst>
            </p:cNvPr>
            <p:cNvSpPr txBox="1"/>
            <p:nvPr/>
          </p:nvSpPr>
          <p:spPr>
            <a:xfrm>
              <a:off x="4716317" y="6011902"/>
              <a:ext cx="1811159" cy="59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현장민원접수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확인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C260AE3-7BB4-3980-7249-6BEC4F66B37A}"/>
              </a:ext>
            </a:extLst>
          </p:cNvPr>
          <p:cNvGrpSpPr/>
          <p:nvPr/>
        </p:nvGrpSpPr>
        <p:grpSpPr>
          <a:xfrm>
            <a:off x="3411946" y="4321723"/>
            <a:ext cx="1595655" cy="1851754"/>
            <a:chOff x="7126121" y="4212963"/>
            <a:chExt cx="1811160" cy="2101844"/>
          </a:xfrm>
        </p:grpSpPr>
        <p:pic>
          <p:nvPicPr>
            <p:cNvPr id="2060" name="Picture 12" descr="담당부서 안내 캡쳐 이미지">
              <a:extLst>
                <a:ext uri="{FF2B5EF4-FFF2-40B4-BE49-F238E27FC236}">
                  <a16:creationId xmlns:a16="http://schemas.microsoft.com/office/drawing/2014/main" id="{7C78C8B0-0743-CC2A-2F11-1E22FD624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121" y="4212963"/>
              <a:ext cx="1811160" cy="170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991778-99FF-4808-0974-14616A36F0A3}"/>
                </a:ext>
              </a:extLst>
            </p:cNvPr>
            <p:cNvSpPr txBox="1"/>
            <p:nvPr/>
          </p:nvSpPr>
          <p:spPr>
            <a:xfrm>
              <a:off x="7293276" y="6007031"/>
              <a:ext cx="149635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담당부서 안내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FF7F38-F01B-E006-3E00-79FA2E5FA8C5}"/>
              </a:ext>
            </a:extLst>
          </p:cNvPr>
          <p:cNvGrpSpPr/>
          <p:nvPr/>
        </p:nvGrpSpPr>
        <p:grpSpPr>
          <a:xfrm>
            <a:off x="5093559" y="4320663"/>
            <a:ext cx="1595656" cy="1854334"/>
            <a:chOff x="9603716" y="4212963"/>
            <a:chExt cx="1811161" cy="2104775"/>
          </a:xfrm>
        </p:grpSpPr>
        <p:pic>
          <p:nvPicPr>
            <p:cNvPr id="2062" name="Picture 14" descr="공공 서비스 예약 캡쳐 이미지">
              <a:extLst>
                <a:ext uri="{FF2B5EF4-FFF2-40B4-BE49-F238E27FC236}">
                  <a16:creationId xmlns:a16="http://schemas.microsoft.com/office/drawing/2014/main" id="{6E3AB06C-656A-1B98-1333-3394E732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3716" y="4212963"/>
              <a:ext cx="1811161" cy="170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E74A46-43F5-5475-BAF6-639A64636BDD}"/>
                </a:ext>
              </a:extLst>
            </p:cNvPr>
            <p:cNvSpPr txBox="1"/>
            <p:nvPr/>
          </p:nvSpPr>
          <p:spPr>
            <a:xfrm>
              <a:off x="9612365" y="6009962"/>
              <a:ext cx="17641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공공 서비스 예약</a:t>
              </a:r>
              <a:endParaRPr lang="en-US" altLang="ko-KR" sz="14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20C348B-352F-F887-3418-9465C7432A7B}"/>
              </a:ext>
            </a:extLst>
          </p:cNvPr>
          <p:cNvGrpSpPr/>
          <p:nvPr/>
        </p:nvGrpSpPr>
        <p:grpSpPr>
          <a:xfrm flipH="1">
            <a:off x="6569469" y="2412683"/>
            <a:ext cx="1114668" cy="1702490"/>
            <a:chOff x="8144061" y="2656831"/>
            <a:chExt cx="1808269" cy="2761862"/>
          </a:xfrm>
        </p:grpSpPr>
        <p:sp>
          <p:nvSpPr>
            <p:cNvPr id="49" name="대각선 줄무늬 48">
              <a:extLst>
                <a:ext uri="{FF2B5EF4-FFF2-40B4-BE49-F238E27FC236}">
                  <a16:creationId xmlns:a16="http://schemas.microsoft.com/office/drawing/2014/main" id="{8737E269-4BA4-E5DF-A4E0-710C1CF78C6C}"/>
                </a:ext>
              </a:extLst>
            </p:cNvPr>
            <p:cNvSpPr/>
            <p:nvPr/>
          </p:nvSpPr>
          <p:spPr>
            <a:xfrm flipV="1">
              <a:off x="8144061" y="2656831"/>
              <a:ext cx="1791054" cy="1380931"/>
            </a:xfrm>
            <a:prstGeom prst="diagStripe">
              <a:avLst/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대각선 줄무늬 49">
              <a:extLst>
                <a:ext uri="{FF2B5EF4-FFF2-40B4-BE49-F238E27FC236}">
                  <a16:creationId xmlns:a16="http://schemas.microsoft.com/office/drawing/2014/main" id="{35F6EC60-66AC-F45F-397B-6CEF5B59BF2D}"/>
                </a:ext>
              </a:extLst>
            </p:cNvPr>
            <p:cNvSpPr/>
            <p:nvPr/>
          </p:nvSpPr>
          <p:spPr>
            <a:xfrm>
              <a:off x="8161276" y="4037762"/>
              <a:ext cx="1791054" cy="1380931"/>
            </a:xfrm>
            <a:prstGeom prst="diagStripe">
              <a:avLst/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605C63DD-7CD2-DCB3-139B-119ECFEBB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4219" y="1905758"/>
            <a:ext cx="2438400" cy="2438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2B1927B-6501-C72F-55DE-93F118CA6073}"/>
              </a:ext>
            </a:extLst>
          </p:cNvPr>
          <p:cNvSpPr txBox="1"/>
          <p:nvPr/>
        </p:nvSpPr>
        <p:spPr>
          <a:xfrm>
            <a:off x="8105147" y="1232474"/>
            <a:ext cx="319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상담원과의 통화 상담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FBB96-BAD2-ADB0-EBAD-2743A0CA6076}"/>
              </a:ext>
            </a:extLst>
          </p:cNvPr>
          <p:cNvSpPr txBox="1"/>
          <p:nvPr/>
        </p:nvSpPr>
        <p:spPr>
          <a:xfrm>
            <a:off x="7201634" y="4817369"/>
            <a:ext cx="451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시스템에 비해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상담원과의 통화가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압도적으로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 간편하다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319C9-6D74-CD6E-5F7F-FEF207C4D086}"/>
              </a:ext>
            </a:extLst>
          </p:cNvPr>
          <p:cNvSpPr txBox="1"/>
          <p:nvPr/>
        </p:nvSpPr>
        <p:spPr>
          <a:xfrm>
            <a:off x="5645582" y="3972949"/>
            <a:ext cx="37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2F2A6-5835-7129-7611-FFD40BF7F8ED}"/>
              </a:ext>
            </a:extLst>
          </p:cNvPr>
          <p:cNvSpPr txBox="1"/>
          <p:nvPr/>
        </p:nvSpPr>
        <p:spPr>
          <a:xfrm>
            <a:off x="1548678" y="1603193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1D3D5-D1C4-3781-0396-494F87B5886F}"/>
              </a:ext>
            </a:extLst>
          </p:cNvPr>
          <p:cNvSpPr txBox="1"/>
          <p:nvPr/>
        </p:nvSpPr>
        <p:spPr>
          <a:xfrm>
            <a:off x="3144490" y="1603724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BC3EF-5A79-3CA1-5091-28D66ECFA903}"/>
              </a:ext>
            </a:extLst>
          </p:cNvPr>
          <p:cNvSpPr txBox="1"/>
          <p:nvPr/>
        </p:nvSpPr>
        <p:spPr>
          <a:xfrm>
            <a:off x="4742543" y="1602351"/>
            <a:ext cx="37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3437C5-E886-EE1E-63BE-B4A16B133AEE}"/>
              </a:ext>
            </a:extLst>
          </p:cNvPr>
          <p:cNvSpPr txBox="1"/>
          <p:nvPr/>
        </p:nvSpPr>
        <p:spPr>
          <a:xfrm>
            <a:off x="730557" y="3974826"/>
            <a:ext cx="37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25EF0-7598-4406-EBEA-928DBC38459C}"/>
              </a:ext>
            </a:extLst>
          </p:cNvPr>
          <p:cNvSpPr txBox="1"/>
          <p:nvPr/>
        </p:nvSpPr>
        <p:spPr>
          <a:xfrm>
            <a:off x="2326757" y="3971336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0A7F2C-80B9-E65B-ADDF-B9676C4E19AC}"/>
              </a:ext>
            </a:extLst>
          </p:cNvPr>
          <p:cNvSpPr txBox="1"/>
          <p:nvPr/>
        </p:nvSpPr>
        <p:spPr>
          <a:xfrm>
            <a:off x="4021598" y="3984986"/>
            <a:ext cx="37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D85BDC-EB98-F271-BA94-1D41E8C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8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3E1897-2841-E851-1EEA-B091B98B0D97}"/>
              </a:ext>
            </a:extLst>
          </p:cNvPr>
          <p:cNvSpPr txBox="1"/>
          <p:nvPr/>
        </p:nvSpPr>
        <p:spPr>
          <a:xfrm>
            <a:off x="921661" y="3045972"/>
            <a:ext cx="2075873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4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</a:t>
            </a:r>
            <a:endParaRPr lang="en-US" altLang="ko-KR" sz="4400" b="1" kern="0" dirty="0">
              <a:ln w="19050">
                <a:noFill/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B7CDD-92D4-B503-D7E2-C3FB1994F322}"/>
              </a:ext>
            </a:extLst>
          </p:cNvPr>
          <p:cNvSpPr txBox="1"/>
          <p:nvPr/>
        </p:nvSpPr>
        <p:spPr>
          <a:xfrm>
            <a:off x="8113979" y="3055756"/>
            <a:ext cx="3842143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Chat Bot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3DA21D-F78D-5D3D-E2F7-C0CB22813565}"/>
              </a:ext>
            </a:extLst>
          </p:cNvPr>
          <p:cNvSpPr txBox="1"/>
          <p:nvPr/>
        </p:nvSpPr>
        <p:spPr>
          <a:xfrm>
            <a:off x="3259006" y="1359447"/>
            <a:ext cx="4928110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400" b="1" kern="0" dirty="0">
                <a:ln w="19050">
                  <a:noFill/>
                </a:ln>
                <a:solidFill>
                  <a:srgbClr val="6DA8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4400" b="1" kern="0" dirty="0">
                <a:ln w="19050">
                  <a:noFill/>
                </a:ln>
                <a:solidFill>
                  <a:srgbClr val="6DA8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상담원</a:t>
            </a:r>
            <a:endParaRPr lang="en-US" altLang="ko-KR" sz="4400" b="1" kern="0" dirty="0">
              <a:ln w="19050">
                <a:noFill/>
              </a:ln>
              <a:solidFill>
                <a:srgbClr val="6DA8F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AAD992-E2CC-72F3-6367-94746C02CC34}"/>
              </a:ext>
            </a:extLst>
          </p:cNvPr>
          <p:cNvSpPr txBox="1"/>
          <p:nvPr/>
        </p:nvSpPr>
        <p:spPr>
          <a:xfrm>
            <a:off x="237512" y="3928711"/>
            <a:ext cx="3533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고령층을 위한 </a:t>
            </a:r>
            <a:endParaRPr lang="en-US" altLang="ko-KR" sz="1600" kern="0" dirty="0">
              <a:solidFill>
                <a:srgbClr val="000000"/>
              </a:solidFill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사용하기 쉽고 편리한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4ABD8E-18D4-1534-786C-8E29E0B24807}"/>
              </a:ext>
            </a:extLst>
          </p:cNvPr>
          <p:cNvSpPr txBox="1"/>
          <p:nvPr/>
        </p:nvSpPr>
        <p:spPr>
          <a:xfrm>
            <a:off x="8512480" y="3928711"/>
            <a:ext cx="304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공공 서비스에 대한 정보를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제공해주는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rPr>
              <a:t> 시스템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  <a:p>
            <a:pPr algn="ctr"/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4232FC-7BC9-1272-3E4B-F93637C3E891}"/>
              </a:ext>
            </a:extLst>
          </p:cNvPr>
          <p:cNvSpPr txBox="1"/>
          <p:nvPr/>
        </p:nvSpPr>
        <p:spPr>
          <a:xfrm>
            <a:off x="4470231" y="3962818"/>
            <a:ext cx="388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영상과 목소리로 대응하는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1C7180E-67EF-ED59-AB6F-BB660B21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896F5511-03BD-017E-81F6-7F6D228F8563}"/>
              </a:ext>
            </a:extLst>
          </p:cNvPr>
          <p:cNvSpPr/>
          <p:nvPr/>
        </p:nvSpPr>
        <p:spPr>
          <a:xfrm>
            <a:off x="2997534" y="3204066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십자형 17">
            <a:extLst>
              <a:ext uri="{FF2B5EF4-FFF2-40B4-BE49-F238E27FC236}">
                <a16:creationId xmlns:a16="http://schemas.microsoft.com/office/drawing/2014/main" id="{32F9C0E0-EFC5-7AA0-AE05-44854DDD8278}"/>
              </a:ext>
            </a:extLst>
          </p:cNvPr>
          <p:cNvSpPr/>
          <p:nvPr/>
        </p:nvSpPr>
        <p:spPr>
          <a:xfrm>
            <a:off x="8023375" y="3214127"/>
            <a:ext cx="449867" cy="449867"/>
          </a:xfrm>
          <a:prstGeom prst="plus">
            <a:avLst>
              <a:gd name="adj" fmla="val 38402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  <p:bldP spid="7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2273</Words>
  <Application>Microsoft Office PowerPoint</Application>
  <PresentationFormat>와이드스크린</PresentationFormat>
  <Paragraphs>803</Paragraphs>
  <Slides>45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HY견고딕</vt:lpstr>
      <vt:lpstr>Söhne</vt:lpstr>
      <vt:lpstr>Tmon몬소리 Black</vt:lpstr>
      <vt:lpstr>맑은 고딕</vt:lpstr>
      <vt:lpstr>바탕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MINGYU</dc:creator>
  <cp:lastModifiedBy>HWANG MINGYU</cp:lastModifiedBy>
  <cp:revision>20</cp:revision>
  <dcterms:created xsi:type="dcterms:W3CDTF">2023-05-25T06:32:29Z</dcterms:created>
  <dcterms:modified xsi:type="dcterms:W3CDTF">2023-05-26T09:02:06Z</dcterms:modified>
</cp:coreProperties>
</file>